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841" r:id="rId2"/>
  </p:sldMasterIdLst>
  <p:notesMasterIdLst>
    <p:notesMasterId r:id="rId30"/>
  </p:notesMasterIdLst>
  <p:sldIdLst>
    <p:sldId id="882" r:id="rId3"/>
    <p:sldId id="797" r:id="rId4"/>
    <p:sldId id="871" r:id="rId5"/>
    <p:sldId id="811" r:id="rId6"/>
    <p:sldId id="819" r:id="rId7"/>
    <p:sldId id="805" r:id="rId8"/>
    <p:sldId id="442" r:id="rId9"/>
    <p:sldId id="825" r:id="rId10"/>
    <p:sldId id="1069" r:id="rId11"/>
    <p:sldId id="1053" r:id="rId12"/>
    <p:sldId id="1062" r:id="rId13"/>
    <p:sldId id="1063" r:id="rId14"/>
    <p:sldId id="369" r:id="rId15"/>
    <p:sldId id="1054" r:id="rId16"/>
    <p:sldId id="1064" r:id="rId17"/>
    <p:sldId id="1066" r:id="rId18"/>
    <p:sldId id="1068" r:id="rId19"/>
    <p:sldId id="1057" r:id="rId20"/>
    <p:sldId id="1058" r:id="rId21"/>
    <p:sldId id="1060" r:id="rId22"/>
    <p:sldId id="1059" r:id="rId23"/>
    <p:sldId id="1070" r:id="rId24"/>
    <p:sldId id="1071" r:id="rId25"/>
    <p:sldId id="979" r:id="rId26"/>
    <p:sldId id="1067" r:id="rId27"/>
    <p:sldId id="1052" r:id="rId28"/>
    <p:sldId id="1065" r:id="rId29"/>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t B. Kolstadbråten" initials="MB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08032"/>
    <a:srgbClr val="050607"/>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65" d="100"/>
          <a:sy n="65" d="100"/>
        </p:scale>
        <p:origin x="61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EEE09E-326F-408B-8800-D7C8CF79E4B6}" type="datetimeFigureOut">
              <a:rPr lang="nb-NO" smtClean="0"/>
              <a:t>15.10.2018</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437851-3017-41C1-AFA6-E120E0CB8D15}" type="slidenum">
              <a:rPr lang="nb-NO" smtClean="0"/>
              <a:t>‹#›</a:t>
            </a:fld>
            <a:endParaRPr lang="nb-NO"/>
          </a:p>
        </p:txBody>
      </p:sp>
    </p:spTree>
    <p:extLst>
      <p:ext uri="{BB962C8B-B14F-4D97-AF65-F5344CB8AC3E}">
        <p14:creationId xmlns:p14="http://schemas.microsoft.com/office/powerpoint/2010/main" val="27555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a:t>Klikk for å redigere tittelstil</a:t>
            </a:r>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p>
            <a:fld id="{90D1719E-14FC-4BC6-A094-C2F79FEE22B0}" type="datetimeFigureOut">
              <a:rPr lang="nb-NO" smtClean="0"/>
              <a:t>15.10.2018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8E42EA4-8B36-4F41-A651-0660DD40564A}" type="slidenum">
              <a:rPr lang="nb-NO" smtClean="0"/>
              <a:t>‹#›</a:t>
            </a:fld>
            <a:endParaRPr lang="nb-NO"/>
          </a:p>
        </p:txBody>
      </p:sp>
    </p:spTree>
    <p:extLst>
      <p:ext uri="{BB962C8B-B14F-4D97-AF65-F5344CB8AC3E}">
        <p14:creationId xmlns:p14="http://schemas.microsoft.com/office/powerpoint/2010/main" val="4048778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90D1719E-14FC-4BC6-A094-C2F79FEE22B0}" type="datetimeFigureOut">
              <a:rPr lang="nb-NO" smtClean="0"/>
              <a:t>15.10.2018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8E42EA4-8B36-4F41-A651-0660DD40564A}" type="slidenum">
              <a:rPr lang="nb-NO" smtClean="0"/>
              <a:t>‹#›</a:t>
            </a:fld>
            <a:endParaRPr lang="nb-NO"/>
          </a:p>
        </p:txBody>
      </p:sp>
    </p:spTree>
    <p:extLst>
      <p:ext uri="{BB962C8B-B14F-4D97-AF65-F5344CB8AC3E}">
        <p14:creationId xmlns:p14="http://schemas.microsoft.com/office/powerpoint/2010/main" val="3462980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90D1719E-14FC-4BC6-A094-C2F79FEE22B0}" type="datetimeFigureOut">
              <a:rPr lang="nb-NO" smtClean="0"/>
              <a:t>15.10.2018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8E42EA4-8B36-4F41-A651-0660DD40564A}" type="slidenum">
              <a:rPr lang="nb-NO" smtClean="0"/>
              <a:t>‹#›</a:t>
            </a:fld>
            <a:endParaRPr lang="nb-NO"/>
          </a:p>
        </p:txBody>
      </p:sp>
    </p:spTree>
    <p:extLst>
      <p:ext uri="{BB962C8B-B14F-4D97-AF65-F5344CB8AC3E}">
        <p14:creationId xmlns:p14="http://schemas.microsoft.com/office/powerpoint/2010/main" val="4233440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b-NO"/>
              <a:t>Klikk for å redigere tittelstil</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015D88EB-027D-445E-8207-2232991A1CE5}" type="datetimeFigureOut">
              <a:rPr lang="nb-NO" smtClean="0"/>
              <a:t>15.10.2018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D397C49-22E9-4485-9D30-C1BEF1B79858}" type="slidenum">
              <a:rPr lang="nb-NO" smtClean="0"/>
              <a:t>‹#›</a:t>
            </a:fld>
            <a:endParaRPr lang="nb-NO"/>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9385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015D88EB-027D-445E-8207-2232991A1CE5}" type="datetimeFigureOut">
              <a:rPr lang="nb-NO" smtClean="0"/>
              <a:t>15.10.2018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D397C49-22E9-4485-9D30-C1BEF1B79858}" type="slidenum">
              <a:rPr lang="nb-NO" smtClean="0"/>
              <a:t>‹#›</a:t>
            </a:fld>
            <a:endParaRPr lang="nb-NO"/>
          </a:p>
        </p:txBody>
      </p:sp>
    </p:spTree>
    <p:extLst>
      <p:ext uri="{BB962C8B-B14F-4D97-AF65-F5344CB8AC3E}">
        <p14:creationId xmlns:p14="http://schemas.microsoft.com/office/powerpoint/2010/main" val="2632439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Deloverskrift">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nb-NO"/>
              <a:t>Klikk for å redigere tittelstil</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015D88EB-027D-445E-8207-2232991A1CE5}" type="datetimeFigureOut">
              <a:rPr lang="nb-NO" smtClean="0"/>
              <a:t>15.10.2018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D397C49-22E9-4485-9D30-C1BEF1B79858}" type="slidenum">
              <a:rPr lang="nb-NO" smtClean="0"/>
              <a:t>‹#›</a:t>
            </a:fld>
            <a:endParaRPr lang="nb-NO"/>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4536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nb-NO"/>
              <a:t>Klikk for å redigere tittelstil</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015D88EB-027D-445E-8207-2232991A1CE5}" type="datetimeFigureOut">
              <a:rPr lang="nb-NO" smtClean="0"/>
              <a:t>15.10.2018</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FD397C49-22E9-4485-9D30-C1BEF1B79858}" type="slidenum">
              <a:rPr lang="nb-NO" smtClean="0"/>
              <a:t>‹#›</a:t>
            </a:fld>
            <a:endParaRPr lang="nb-NO"/>
          </a:p>
        </p:txBody>
      </p:sp>
    </p:spTree>
    <p:extLst>
      <p:ext uri="{BB962C8B-B14F-4D97-AF65-F5344CB8AC3E}">
        <p14:creationId xmlns:p14="http://schemas.microsoft.com/office/powerpoint/2010/main" val="3997604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nb-NO"/>
              <a:t>Klikk for å redigere tittelstil</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Content Placeholder 3"/>
          <p:cNvSpPr>
            <a:spLocks noGrp="1"/>
          </p:cNvSpPr>
          <p:nvPr>
            <p:ph sz="half" idx="2"/>
          </p:nvPr>
        </p:nvSpPr>
        <p:spPr>
          <a:xfrm>
            <a:off x="822960" y="2582334"/>
            <a:ext cx="3703320" cy="3378200"/>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Content Placeholder 5"/>
          <p:cNvSpPr>
            <a:spLocks noGrp="1"/>
          </p:cNvSpPr>
          <p:nvPr>
            <p:ph sz="quarter" idx="4"/>
          </p:nvPr>
        </p:nvSpPr>
        <p:spPr>
          <a:xfrm>
            <a:off x="4663440" y="2582334"/>
            <a:ext cx="3703320" cy="3378200"/>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015D88EB-027D-445E-8207-2232991A1CE5}" type="datetimeFigureOut">
              <a:rPr lang="nb-NO" smtClean="0"/>
              <a:t>15.10.2018</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FD397C49-22E9-4485-9D30-C1BEF1B79858}" type="slidenum">
              <a:rPr lang="nb-NO" smtClean="0"/>
              <a:t>‹#›</a:t>
            </a:fld>
            <a:endParaRPr lang="nb-NO"/>
          </a:p>
        </p:txBody>
      </p:sp>
    </p:spTree>
    <p:extLst>
      <p:ext uri="{BB962C8B-B14F-4D97-AF65-F5344CB8AC3E}">
        <p14:creationId xmlns:p14="http://schemas.microsoft.com/office/powerpoint/2010/main" val="1004487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015D88EB-027D-445E-8207-2232991A1CE5}" type="datetimeFigureOut">
              <a:rPr lang="nb-NO" smtClean="0"/>
              <a:t>15.10.2018</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FD397C49-22E9-4485-9D30-C1BEF1B79858}" type="slidenum">
              <a:rPr lang="nb-NO" smtClean="0"/>
              <a:t>‹#›</a:t>
            </a:fld>
            <a:endParaRPr lang="nb-NO"/>
          </a:p>
        </p:txBody>
      </p:sp>
    </p:spTree>
    <p:extLst>
      <p:ext uri="{BB962C8B-B14F-4D97-AF65-F5344CB8AC3E}">
        <p14:creationId xmlns:p14="http://schemas.microsoft.com/office/powerpoint/2010/main" val="40270214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15D88EB-027D-445E-8207-2232991A1CE5}" type="datetimeFigureOut">
              <a:rPr lang="nb-NO" smtClean="0"/>
              <a:t>15.10.2018</a:t>
            </a:fld>
            <a:endParaRPr lang="nb-NO"/>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nb-NO"/>
          </a:p>
        </p:txBody>
      </p:sp>
      <p:sp>
        <p:nvSpPr>
          <p:cNvPr id="9" name="Slide Number Placeholder 8"/>
          <p:cNvSpPr>
            <a:spLocks noGrp="1"/>
          </p:cNvSpPr>
          <p:nvPr>
            <p:ph type="sldNum" sz="quarter" idx="12"/>
          </p:nvPr>
        </p:nvSpPr>
        <p:spPr/>
        <p:txBody>
          <a:bodyPr/>
          <a:lstStyle/>
          <a:p>
            <a:fld id="{FD397C49-22E9-4485-9D30-C1BEF1B79858}" type="slidenum">
              <a:rPr lang="nb-NO" smtClean="0"/>
              <a:t>‹#›</a:t>
            </a:fld>
            <a:endParaRPr lang="nb-NO"/>
          </a:p>
        </p:txBody>
      </p:sp>
    </p:spTree>
    <p:extLst>
      <p:ext uri="{BB962C8B-B14F-4D97-AF65-F5344CB8AC3E}">
        <p14:creationId xmlns:p14="http://schemas.microsoft.com/office/powerpoint/2010/main" val="885282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Innhold med tekst">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nb-NO"/>
              <a:t>Klikk for å redigere tittelstil</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015D88EB-027D-445E-8207-2232991A1CE5}" type="datetimeFigureOut">
              <a:rPr lang="nb-NO" smtClean="0"/>
              <a:t>15.10.2018</a:t>
            </a:fld>
            <a:endParaRPr lang="nb-NO"/>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nb-NO"/>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D397C49-22E9-4485-9D30-C1BEF1B79858}" type="slidenum">
              <a:rPr lang="nb-NO" smtClean="0"/>
              <a:t>‹#›</a:t>
            </a:fld>
            <a:endParaRPr lang="nb-NO"/>
          </a:p>
        </p:txBody>
      </p:sp>
    </p:spTree>
    <p:extLst>
      <p:ext uri="{BB962C8B-B14F-4D97-AF65-F5344CB8AC3E}">
        <p14:creationId xmlns:p14="http://schemas.microsoft.com/office/powerpoint/2010/main" val="1595284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90D1719E-14FC-4BC6-A094-C2F79FEE22B0}" type="datetimeFigureOut">
              <a:rPr lang="nb-NO" smtClean="0"/>
              <a:t>15.10.2018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8E42EA4-8B36-4F41-A651-0660DD40564A}" type="slidenum">
              <a:rPr lang="nb-NO" smtClean="0"/>
              <a:t>‹#›</a:t>
            </a:fld>
            <a:endParaRPr lang="nb-NO"/>
          </a:p>
        </p:txBody>
      </p:sp>
    </p:spTree>
    <p:extLst>
      <p:ext uri="{BB962C8B-B14F-4D97-AF65-F5344CB8AC3E}">
        <p14:creationId xmlns:p14="http://schemas.microsoft.com/office/powerpoint/2010/main" val="40201881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ilde med tekst">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nb-NO"/>
              <a:t>Klikk for å redigere tittelstil</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5" name="Date Placeholder 4"/>
          <p:cNvSpPr>
            <a:spLocks noGrp="1"/>
          </p:cNvSpPr>
          <p:nvPr>
            <p:ph type="dt" sz="half" idx="10"/>
          </p:nvPr>
        </p:nvSpPr>
        <p:spPr/>
        <p:txBody>
          <a:bodyPr/>
          <a:lstStyle/>
          <a:p>
            <a:fld id="{015D88EB-027D-445E-8207-2232991A1CE5}" type="datetimeFigureOut">
              <a:rPr lang="nb-NO" smtClean="0"/>
              <a:t>15.10.2018</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FD397C49-22E9-4485-9D30-C1BEF1B79858}" type="slidenum">
              <a:rPr lang="nb-NO" smtClean="0"/>
              <a:t>‹#›</a:t>
            </a:fld>
            <a:endParaRPr lang="nb-NO"/>
          </a:p>
        </p:txBody>
      </p:sp>
    </p:spTree>
    <p:extLst>
      <p:ext uri="{BB962C8B-B14F-4D97-AF65-F5344CB8AC3E}">
        <p14:creationId xmlns:p14="http://schemas.microsoft.com/office/powerpoint/2010/main" val="3672290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015D88EB-027D-445E-8207-2232991A1CE5}" type="datetimeFigureOut">
              <a:rPr lang="nb-NO" smtClean="0"/>
              <a:t>15.10.2018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D397C49-22E9-4485-9D30-C1BEF1B79858}" type="slidenum">
              <a:rPr lang="nb-NO" smtClean="0"/>
              <a:t>‹#›</a:t>
            </a:fld>
            <a:endParaRPr lang="nb-NO"/>
          </a:p>
        </p:txBody>
      </p:sp>
    </p:spTree>
    <p:extLst>
      <p:ext uri="{BB962C8B-B14F-4D97-AF65-F5344CB8AC3E}">
        <p14:creationId xmlns:p14="http://schemas.microsoft.com/office/powerpoint/2010/main" val="42487642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Loddrett tittel og teks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015D88EB-027D-445E-8207-2232991A1CE5}" type="datetimeFigureOut">
              <a:rPr lang="nb-NO" smtClean="0"/>
              <a:t>15.10.2018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D397C49-22E9-4485-9D30-C1BEF1B79858}" type="slidenum">
              <a:rPr lang="nb-NO" smtClean="0"/>
              <a:t>‹#›</a:t>
            </a:fld>
            <a:endParaRPr lang="nb-NO"/>
          </a:p>
        </p:txBody>
      </p:sp>
    </p:spTree>
    <p:extLst>
      <p:ext uri="{BB962C8B-B14F-4D97-AF65-F5344CB8AC3E}">
        <p14:creationId xmlns:p14="http://schemas.microsoft.com/office/powerpoint/2010/main" val="1591321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90D1719E-14FC-4BC6-A094-C2F79FEE22B0}" type="datetimeFigureOut">
              <a:rPr lang="nb-NO" smtClean="0"/>
              <a:t>15.10.2018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8E42EA4-8B36-4F41-A651-0660DD40564A}" type="slidenum">
              <a:rPr lang="nb-NO" smtClean="0"/>
              <a:t>‹#›</a:t>
            </a:fld>
            <a:endParaRPr lang="nb-NO"/>
          </a:p>
        </p:txBody>
      </p:sp>
    </p:spTree>
    <p:extLst>
      <p:ext uri="{BB962C8B-B14F-4D97-AF65-F5344CB8AC3E}">
        <p14:creationId xmlns:p14="http://schemas.microsoft.com/office/powerpoint/2010/main" val="751842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90D1719E-14FC-4BC6-A094-C2F79FEE22B0}" type="datetimeFigureOut">
              <a:rPr lang="nb-NO" smtClean="0"/>
              <a:t>15.10.2018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8E42EA4-8B36-4F41-A651-0660DD40564A}" type="slidenum">
              <a:rPr lang="nb-NO" smtClean="0"/>
              <a:t>‹#›</a:t>
            </a:fld>
            <a:endParaRPr lang="nb-NO"/>
          </a:p>
        </p:txBody>
      </p:sp>
    </p:spTree>
    <p:extLst>
      <p:ext uri="{BB962C8B-B14F-4D97-AF65-F5344CB8AC3E}">
        <p14:creationId xmlns:p14="http://schemas.microsoft.com/office/powerpoint/2010/main" val="2467306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90D1719E-14FC-4BC6-A094-C2F79FEE22B0}" type="datetimeFigureOut">
              <a:rPr lang="nb-NO" smtClean="0"/>
              <a:t>15.10.2018</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48E42EA4-8B36-4F41-A651-0660DD40564A}" type="slidenum">
              <a:rPr lang="nb-NO" smtClean="0"/>
              <a:t>‹#›</a:t>
            </a:fld>
            <a:endParaRPr lang="nb-NO"/>
          </a:p>
        </p:txBody>
      </p:sp>
    </p:spTree>
    <p:extLst>
      <p:ext uri="{BB962C8B-B14F-4D97-AF65-F5344CB8AC3E}">
        <p14:creationId xmlns:p14="http://schemas.microsoft.com/office/powerpoint/2010/main" val="742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90D1719E-14FC-4BC6-A094-C2F79FEE22B0}" type="datetimeFigureOut">
              <a:rPr lang="nb-NO" smtClean="0"/>
              <a:t>15.10.2018</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48E42EA4-8B36-4F41-A651-0660DD40564A}" type="slidenum">
              <a:rPr lang="nb-NO" smtClean="0"/>
              <a:t>‹#›</a:t>
            </a:fld>
            <a:endParaRPr lang="nb-NO"/>
          </a:p>
        </p:txBody>
      </p:sp>
    </p:spTree>
    <p:extLst>
      <p:ext uri="{BB962C8B-B14F-4D97-AF65-F5344CB8AC3E}">
        <p14:creationId xmlns:p14="http://schemas.microsoft.com/office/powerpoint/2010/main" val="47168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0D1719E-14FC-4BC6-A094-C2F79FEE22B0}" type="datetimeFigureOut">
              <a:rPr lang="nb-NO" smtClean="0"/>
              <a:t>15.10.2018</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48E42EA4-8B36-4F41-A651-0660DD40564A}" type="slidenum">
              <a:rPr lang="nb-NO" smtClean="0"/>
              <a:t>‹#›</a:t>
            </a:fld>
            <a:endParaRPr lang="nb-NO"/>
          </a:p>
        </p:txBody>
      </p:sp>
    </p:spTree>
    <p:extLst>
      <p:ext uri="{BB962C8B-B14F-4D97-AF65-F5344CB8AC3E}">
        <p14:creationId xmlns:p14="http://schemas.microsoft.com/office/powerpoint/2010/main" val="2173555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90D1719E-14FC-4BC6-A094-C2F79FEE22B0}" type="datetimeFigureOut">
              <a:rPr lang="nb-NO" smtClean="0"/>
              <a:t>15.10.2018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8E42EA4-8B36-4F41-A651-0660DD40564A}" type="slidenum">
              <a:rPr lang="nb-NO" smtClean="0"/>
              <a:t>‹#›</a:t>
            </a:fld>
            <a:endParaRPr lang="nb-NO"/>
          </a:p>
        </p:txBody>
      </p:sp>
    </p:spTree>
    <p:extLst>
      <p:ext uri="{BB962C8B-B14F-4D97-AF65-F5344CB8AC3E}">
        <p14:creationId xmlns:p14="http://schemas.microsoft.com/office/powerpoint/2010/main" val="1259719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90D1719E-14FC-4BC6-A094-C2F79FEE22B0}" type="datetimeFigureOut">
              <a:rPr lang="nb-NO" smtClean="0"/>
              <a:t>15.10.2018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8E42EA4-8B36-4F41-A651-0660DD40564A}" type="slidenum">
              <a:rPr lang="nb-NO" smtClean="0"/>
              <a:t>‹#›</a:t>
            </a:fld>
            <a:endParaRPr lang="nb-NO"/>
          </a:p>
        </p:txBody>
      </p:sp>
    </p:spTree>
    <p:extLst>
      <p:ext uri="{BB962C8B-B14F-4D97-AF65-F5344CB8AC3E}">
        <p14:creationId xmlns:p14="http://schemas.microsoft.com/office/powerpoint/2010/main" val="1374738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D1719E-14FC-4BC6-A094-C2F79FEE22B0}" type="datetimeFigureOut">
              <a:rPr lang="nb-NO" smtClean="0"/>
              <a:t>15.10.2018</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E42EA4-8B36-4F41-A651-0660DD40564A}" type="slidenum">
              <a:rPr lang="nb-NO" smtClean="0"/>
              <a:t>‹#›</a:t>
            </a:fld>
            <a:endParaRPr lang="nb-NO"/>
          </a:p>
        </p:txBody>
      </p:sp>
    </p:spTree>
    <p:extLst>
      <p:ext uri="{BB962C8B-B14F-4D97-AF65-F5344CB8AC3E}">
        <p14:creationId xmlns:p14="http://schemas.microsoft.com/office/powerpoint/2010/main" val="260774359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nb-NO"/>
              <a:t>Klikk for å redigere tittelstil</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0D1719E-14FC-4BC6-A094-C2F79FEE22B0}" type="datetimeFigureOut">
              <a:rPr lang="nb-NO" smtClean="0"/>
              <a:t>15.10.2018</a:t>
            </a:fld>
            <a:endParaRPr lang="nb-NO"/>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nb-NO"/>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8E42EA4-8B36-4F41-A651-0660DD40564A}" type="slidenum">
              <a:rPr lang="nb-NO" smtClean="0"/>
              <a:t>‹#›</a:t>
            </a:fld>
            <a:endParaRPr lang="nb-NO"/>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466678"/>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 Id="rId6" Type="http://schemas.openxmlformats.org/officeDocument/2006/relationships/image" Target="../media/image14.jpeg"/><Relationship Id="rId5" Type="http://schemas.microsoft.com/office/2007/relationships/hdphoto" Target="../media/hdphoto1.wdp"/><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0.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5.jp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3.xml"/><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3.xml"/><Relationship Id="rId5" Type="http://schemas.openxmlformats.org/officeDocument/2006/relationships/image" Target="../media/image43.jpeg"/><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3.xml"/><Relationship Id="rId5" Type="http://schemas.openxmlformats.org/officeDocument/2006/relationships/image" Target="../media/image47.jpeg"/><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524328" y="154512"/>
            <a:ext cx="1259632" cy="838950"/>
          </a:xfrm>
          <a:prstGeom prst="rect">
            <a:avLst/>
          </a:prstGeom>
        </p:spPr>
      </p:pic>
      <p:pic>
        <p:nvPicPr>
          <p:cNvPr id="3" name="Bilde 2"/>
          <p:cNvPicPr>
            <a:picLocks noChangeAspect="1"/>
          </p:cNvPicPr>
          <p:nvPr/>
        </p:nvPicPr>
        <p:blipFill rotWithShape="1">
          <a:blip r:embed="rId3" cstate="screen">
            <a:extLst>
              <a:ext uri="{28A0092B-C50C-407E-A947-70E740481C1C}">
                <a14:useLocalDpi xmlns:a14="http://schemas.microsoft.com/office/drawing/2010/main" val="0"/>
              </a:ext>
            </a:extLst>
          </a:blip>
          <a:srcRect t="17063" b="16108"/>
          <a:stretch/>
        </p:blipFill>
        <p:spPr>
          <a:xfrm>
            <a:off x="971600" y="1340768"/>
            <a:ext cx="7596336" cy="3384376"/>
          </a:xfrm>
          <a:prstGeom prst="rect">
            <a:avLst/>
          </a:prstGeom>
        </p:spPr>
      </p:pic>
      <p:sp>
        <p:nvSpPr>
          <p:cNvPr id="4" name="TekstSylinder 3"/>
          <p:cNvSpPr txBox="1"/>
          <p:nvPr/>
        </p:nvSpPr>
        <p:spPr>
          <a:xfrm>
            <a:off x="1500137" y="865145"/>
            <a:ext cx="7344816" cy="369332"/>
          </a:xfrm>
          <a:prstGeom prst="rect">
            <a:avLst/>
          </a:prstGeom>
          <a:noFill/>
        </p:spPr>
        <p:txBody>
          <a:bodyPr wrap="square" rtlCol="0">
            <a:spAutoFit/>
          </a:bodyPr>
          <a:lstStyle/>
          <a:p>
            <a:r>
              <a:rPr lang="nb-NO" b="1" dirty="0"/>
              <a:t>Internatskolen for døve i Isinya utenfor Nairobi - Kenya</a:t>
            </a:r>
          </a:p>
        </p:txBody>
      </p:sp>
    </p:spTree>
    <p:extLst>
      <p:ext uri="{BB962C8B-B14F-4D97-AF65-F5344CB8AC3E}">
        <p14:creationId xmlns:p14="http://schemas.microsoft.com/office/powerpoint/2010/main" val="152174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A4059834-F253-4562-926C-FDAF5C00EAFE}"/>
              </a:ext>
            </a:extLst>
          </p:cNvPr>
          <p:cNvSpPr txBox="1"/>
          <p:nvPr/>
        </p:nvSpPr>
        <p:spPr>
          <a:xfrm>
            <a:off x="1187624" y="620688"/>
            <a:ext cx="7272808" cy="6583212"/>
          </a:xfrm>
          <a:prstGeom prst="rect">
            <a:avLst/>
          </a:prstGeom>
          <a:noFill/>
        </p:spPr>
        <p:txBody>
          <a:bodyPr wrap="square" rtlCol="0">
            <a:spAutoFit/>
          </a:bodyPr>
          <a:lstStyle/>
          <a:p>
            <a:r>
              <a:rPr lang="nb-NO" b="1" dirty="0"/>
              <a:t>Gjennom de siste 6 årene har fire Osloskoler bidratt med betydelige midler til Isinya School for </a:t>
            </a:r>
            <a:r>
              <a:rPr lang="nb-NO" b="1" dirty="0" err="1"/>
              <a:t>the</a:t>
            </a:r>
            <a:r>
              <a:rPr lang="nb-NO" b="1" dirty="0"/>
              <a:t> Deaf utenfor Nairobi. Dette er en internatskole med 64 internatskoleelever og skolen er utelukkende bygd opp med midler fra faddere, innsamlinger og Osloskoler.  </a:t>
            </a:r>
          </a:p>
          <a:p>
            <a:endParaRPr lang="nb-NO" dirty="0"/>
          </a:p>
          <a:p>
            <a:pPr>
              <a:lnSpc>
                <a:spcPct val="107000"/>
              </a:lnSpc>
              <a:spcAft>
                <a:spcPts val="800"/>
              </a:spcAft>
            </a:pPr>
            <a:r>
              <a:rPr lang="nb-NO" sz="2400" b="1" dirty="0">
                <a:latin typeface="Calibri" panose="020F0502020204030204" pitchFamily="34" charset="0"/>
                <a:ea typeface="Calibri" panose="020F0502020204030204" pitchFamily="34" charset="0"/>
                <a:cs typeface="Times New Roman" panose="02020603050405020304" pitchFamily="18" charset="0"/>
              </a:rPr>
              <a:t>Osloskolene (Nydalen, Hasle, Frydenberg og Ljan) har bidratt med:</a:t>
            </a:r>
            <a:endParaRPr lang="nb-NO"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nb-NO" dirty="0">
                <a:latin typeface="Calibri" panose="020F0502020204030204" pitchFamily="34" charset="0"/>
                <a:ea typeface="Calibri" panose="020F0502020204030204" pitchFamily="34" charset="0"/>
                <a:cs typeface="Times New Roman" panose="02020603050405020304" pitchFamily="18" charset="0"/>
              </a:rPr>
              <a:t>Byggingen av skolehuset (klasserom og internat)</a:t>
            </a:r>
          </a:p>
          <a:p>
            <a:pPr marL="342900" lvl="0" indent="-342900">
              <a:lnSpc>
                <a:spcPct val="107000"/>
              </a:lnSpc>
              <a:spcAft>
                <a:spcPts val="0"/>
              </a:spcAft>
              <a:buFont typeface="Calibri" panose="020F0502020204030204" pitchFamily="34" charset="0"/>
              <a:buChar char="-"/>
            </a:pPr>
            <a:r>
              <a:rPr lang="nb-NO" dirty="0">
                <a:latin typeface="Calibri" panose="020F0502020204030204" pitchFamily="34" charset="0"/>
                <a:ea typeface="Calibri" panose="020F0502020204030204" pitchFamily="34" charset="0"/>
                <a:cs typeface="Times New Roman" panose="02020603050405020304" pitchFamily="18" charset="0"/>
              </a:rPr>
              <a:t>Borehull (boring etter vann)</a:t>
            </a:r>
          </a:p>
          <a:p>
            <a:pPr marL="342900" lvl="0" indent="-342900">
              <a:lnSpc>
                <a:spcPct val="107000"/>
              </a:lnSpc>
              <a:spcAft>
                <a:spcPts val="0"/>
              </a:spcAft>
              <a:buFont typeface="Calibri" panose="020F0502020204030204" pitchFamily="34" charset="0"/>
              <a:buChar char="-"/>
            </a:pPr>
            <a:r>
              <a:rPr lang="nb-NO" dirty="0">
                <a:latin typeface="Calibri" panose="020F0502020204030204" pitchFamily="34" charset="0"/>
                <a:ea typeface="Calibri" panose="020F0502020204030204" pitchFamily="34" charset="0"/>
                <a:cs typeface="Times New Roman" panose="02020603050405020304" pitchFamily="18" charset="0"/>
              </a:rPr>
              <a:t>Vannpumpe</a:t>
            </a:r>
          </a:p>
          <a:p>
            <a:pPr marL="342900" lvl="0" indent="-342900">
              <a:lnSpc>
                <a:spcPct val="107000"/>
              </a:lnSpc>
              <a:spcAft>
                <a:spcPts val="0"/>
              </a:spcAft>
              <a:buFont typeface="Calibri" panose="020F0502020204030204" pitchFamily="34" charset="0"/>
              <a:buChar char="-"/>
            </a:pPr>
            <a:r>
              <a:rPr lang="nb-NO" dirty="0">
                <a:latin typeface="Calibri" panose="020F0502020204030204" pitchFamily="34" charset="0"/>
                <a:ea typeface="Calibri" panose="020F0502020204030204" pitchFamily="34" charset="0"/>
                <a:cs typeface="Times New Roman" panose="02020603050405020304" pitchFamily="18" charset="0"/>
              </a:rPr>
              <a:t>Stor vanntank m/trykk</a:t>
            </a:r>
          </a:p>
          <a:p>
            <a:pPr marL="457200">
              <a:lnSpc>
                <a:spcPct val="107000"/>
              </a:lnSpc>
              <a:spcAft>
                <a:spcPts val="0"/>
              </a:spcAft>
            </a:pPr>
            <a:r>
              <a:rPr lang="nb-NO" dirty="0">
                <a:latin typeface="Calibri" panose="020F0502020204030204" pitchFamily="34" charset="0"/>
                <a:ea typeface="Calibri" panose="020F0502020204030204" pitchFamily="34" charset="0"/>
                <a:cs typeface="Times New Roman" panose="02020603050405020304" pitchFamily="18" charset="0"/>
              </a:rPr>
              <a:t>Flaggstang og flagg</a:t>
            </a:r>
          </a:p>
          <a:p>
            <a:pPr marL="342900" lvl="0" indent="-342900">
              <a:lnSpc>
                <a:spcPct val="107000"/>
              </a:lnSpc>
              <a:spcAft>
                <a:spcPts val="0"/>
              </a:spcAft>
              <a:buFont typeface="Calibri" panose="020F0502020204030204" pitchFamily="34" charset="0"/>
              <a:buChar char="-"/>
            </a:pPr>
            <a:r>
              <a:rPr lang="nb-NO" dirty="0">
                <a:latin typeface="Calibri" panose="020F0502020204030204" pitchFamily="34" charset="0"/>
                <a:ea typeface="Calibri" panose="020F0502020204030204" pitchFamily="34" charset="0"/>
                <a:cs typeface="Times New Roman" panose="02020603050405020304" pitchFamily="18" charset="0"/>
              </a:rPr>
              <a:t>Brostein (gangveier, under tørkestativ og rundt flaggstanga)</a:t>
            </a:r>
          </a:p>
          <a:p>
            <a:pPr marL="342900" lvl="0" indent="-342900">
              <a:lnSpc>
                <a:spcPct val="107000"/>
              </a:lnSpc>
              <a:spcAft>
                <a:spcPts val="0"/>
              </a:spcAft>
              <a:buFont typeface="Calibri" panose="020F0502020204030204" pitchFamily="34" charset="0"/>
              <a:buChar char="-"/>
            </a:pPr>
            <a:r>
              <a:rPr lang="nb-NO" dirty="0">
                <a:latin typeface="Calibri" panose="020F0502020204030204" pitchFamily="34" charset="0"/>
                <a:ea typeface="Calibri" panose="020F0502020204030204" pitchFamily="34" charset="0"/>
                <a:cs typeface="Times New Roman" panose="02020603050405020304" pitchFamily="18" charset="0"/>
              </a:rPr>
              <a:t>Kuer og fjøs, kyllinger/høner og hønsegård og grønnsakshage (gir melk, egg og grønsaker til elevene)</a:t>
            </a:r>
          </a:p>
          <a:p>
            <a:pPr marL="342900" lvl="0" indent="-342900">
              <a:lnSpc>
                <a:spcPct val="107000"/>
              </a:lnSpc>
              <a:spcAft>
                <a:spcPts val="0"/>
              </a:spcAft>
              <a:buFont typeface="Calibri" panose="020F0502020204030204" pitchFamily="34" charset="0"/>
              <a:buChar char="-"/>
            </a:pPr>
            <a:r>
              <a:rPr lang="nb-NO" dirty="0">
                <a:latin typeface="Calibri" panose="020F0502020204030204" pitchFamily="34" charset="0"/>
                <a:ea typeface="Calibri" panose="020F0502020204030204" pitchFamily="34" charset="0"/>
                <a:cs typeface="Times New Roman" panose="02020603050405020304" pitchFamily="18" charset="0"/>
              </a:rPr>
              <a:t>Lekeplass og basketball kurver og baller</a:t>
            </a:r>
          </a:p>
          <a:p>
            <a:pPr marL="342900" lvl="0" indent="-342900">
              <a:lnSpc>
                <a:spcPct val="107000"/>
              </a:lnSpc>
              <a:spcAft>
                <a:spcPts val="0"/>
              </a:spcAft>
              <a:buFont typeface="Calibri" panose="020F0502020204030204" pitchFamily="34" charset="0"/>
              <a:buChar char="-"/>
            </a:pPr>
            <a:r>
              <a:rPr lang="nb-NO" dirty="0">
                <a:latin typeface="Calibri" panose="020F0502020204030204" pitchFamily="34" charset="0"/>
                <a:ea typeface="Calibri" panose="020F0502020204030204" pitchFamily="34" charset="0"/>
                <a:cs typeface="Times New Roman" panose="02020603050405020304" pitchFamily="18" charset="0"/>
              </a:rPr>
              <a:t>Restaurert skur til rektors nye kontor og vaktmannens bolig (ett rom)</a:t>
            </a:r>
          </a:p>
          <a:p>
            <a:pPr marL="342900" lvl="0" indent="-342900">
              <a:lnSpc>
                <a:spcPct val="107000"/>
              </a:lnSpc>
              <a:spcAft>
                <a:spcPts val="0"/>
              </a:spcAft>
              <a:buFont typeface="Calibri" panose="020F0502020204030204" pitchFamily="34" charset="0"/>
              <a:buChar char="-"/>
            </a:pPr>
            <a:r>
              <a:rPr lang="nb-NO" dirty="0">
                <a:latin typeface="Calibri" panose="020F0502020204030204" pitchFamily="34" charset="0"/>
                <a:ea typeface="Calibri" panose="020F0502020204030204" pitchFamily="34" charset="0"/>
                <a:cs typeface="Times New Roman" panose="02020603050405020304" pitchFamily="18" charset="0"/>
              </a:rPr>
              <a:t>Innkjøp av liten tomt som blir hovedinngangen til hele skoleområdet</a:t>
            </a:r>
          </a:p>
          <a:p>
            <a:pPr marL="228600">
              <a:lnSpc>
                <a:spcPct val="107000"/>
              </a:lnSpc>
              <a:spcAft>
                <a:spcPts val="800"/>
              </a:spcAft>
            </a:pPr>
            <a:r>
              <a:rPr lang="nb-NO" dirty="0">
                <a:latin typeface="Calibri" panose="020F0502020204030204" pitchFamily="34" charset="0"/>
                <a:ea typeface="Calibri" panose="020F0502020204030204" pitchFamily="34" charset="0"/>
                <a:cs typeface="Times New Roman" panose="02020603050405020304" pitchFamily="18" charset="0"/>
              </a:rPr>
              <a:t> </a:t>
            </a:r>
          </a:p>
          <a:p>
            <a:endParaRPr lang="nb-NO" dirty="0"/>
          </a:p>
          <a:p>
            <a:endParaRPr lang="nb-NO" dirty="0"/>
          </a:p>
        </p:txBody>
      </p:sp>
    </p:spTree>
    <p:extLst>
      <p:ext uri="{BB962C8B-B14F-4D97-AF65-F5344CB8AC3E}">
        <p14:creationId xmlns:p14="http://schemas.microsoft.com/office/powerpoint/2010/main" val="3302542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284F446-573D-4264-8797-D31150BFBE45}"/>
              </a:ext>
            </a:extLst>
          </p:cNvPr>
          <p:cNvSpPr/>
          <p:nvPr/>
        </p:nvSpPr>
        <p:spPr>
          <a:xfrm>
            <a:off x="791580" y="1556792"/>
            <a:ext cx="763284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Rektangel 1">
            <a:extLst>
              <a:ext uri="{FF2B5EF4-FFF2-40B4-BE49-F238E27FC236}">
                <a16:creationId xmlns:a16="http://schemas.microsoft.com/office/drawing/2014/main" id="{DA409F74-544A-4E6B-A870-C325DEE90831}"/>
              </a:ext>
            </a:extLst>
          </p:cNvPr>
          <p:cNvSpPr/>
          <p:nvPr/>
        </p:nvSpPr>
        <p:spPr>
          <a:xfrm>
            <a:off x="971600" y="476672"/>
            <a:ext cx="7632848" cy="5516318"/>
          </a:xfrm>
          <a:prstGeom prst="rect">
            <a:avLst/>
          </a:prstGeom>
        </p:spPr>
        <p:txBody>
          <a:bodyPr wrap="square">
            <a:spAutoFit/>
          </a:bodyPr>
          <a:lstStyle/>
          <a:p>
            <a:pPr marL="342900" lvl="0" indent="-342900">
              <a:lnSpc>
                <a:spcPct val="107000"/>
              </a:lnSpc>
              <a:spcAft>
                <a:spcPts val="0"/>
              </a:spcAft>
              <a:buFont typeface="Calibri" panose="020F0502020204030204" pitchFamily="34" charset="0"/>
              <a:buChar char="-"/>
            </a:pPr>
            <a:r>
              <a:rPr lang="nb-NO" dirty="0">
                <a:latin typeface="Calibri" panose="020F0502020204030204" pitchFamily="34" charset="0"/>
                <a:ea typeface="Calibri" panose="020F0502020204030204" pitchFamily="34" charset="0"/>
                <a:cs typeface="Times New Roman" panose="02020603050405020304" pitchFamily="18" charset="0"/>
              </a:rPr>
              <a:t>Grunnarbeidet og såle til hybelhus for ansatte er ferdig (innsamling fra Nydalen til 1. </a:t>
            </a:r>
            <a:r>
              <a:rPr lang="nb-NO" dirty="0" err="1">
                <a:latin typeface="Calibri" panose="020F0502020204030204" pitchFamily="34" charset="0"/>
                <a:ea typeface="Calibri" panose="020F0502020204030204" pitchFamily="34" charset="0"/>
                <a:cs typeface="Times New Roman" panose="02020603050405020304" pitchFamily="18" charset="0"/>
              </a:rPr>
              <a:t>etg</a:t>
            </a:r>
            <a:r>
              <a:rPr lang="nb-NO" dirty="0">
                <a:latin typeface="Calibri" panose="020F0502020204030204" pitchFamily="34" charset="0"/>
                <a:ea typeface="Calibri" panose="020F0502020204030204" pitchFamily="34" charset="0"/>
                <a:cs typeface="Times New Roman" panose="02020603050405020304" pitchFamily="18" charset="0"/>
              </a:rPr>
              <a:t> nov. 2018) 2. </a:t>
            </a:r>
            <a:r>
              <a:rPr lang="nb-NO" dirty="0" err="1">
                <a:latin typeface="Calibri" panose="020F0502020204030204" pitchFamily="34" charset="0"/>
                <a:ea typeface="Calibri" panose="020F0502020204030204" pitchFamily="34" charset="0"/>
                <a:cs typeface="Times New Roman" panose="02020603050405020304" pitchFamily="18" charset="0"/>
              </a:rPr>
              <a:t>etg</a:t>
            </a:r>
            <a:r>
              <a:rPr lang="nb-NO" dirty="0">
                <a:latin typeface="Calibri" panose="020F0502020204030204" pitchFamily="34" charset="0"/>
                <a:ea typeface="Calibri" panose="020F0502020204030204" pitchFamily="34" charset="0"/>
                <a:cs typeface="Times New Roman" panose="02020603050405020304" pitchFamily="18" charset="0"/>
              </a:rPr>
              <a:t> som er tenkt hybler/gjesterom for volontører/frivillige fra f.eks. Norge og kan komme senere.</a:t>
            </a:r>
          </a:p>
          <a:p>
            <a:pPr marL="342900" lvl="0" indent="-342900">
              <a:lnSpc>
                <a:spcPct val="107000"/>
              </a:lnSpc>
              <a:spcAft>
                <a:spcPts val="0"/>
              </a:spcAft>
              <a:buFont typeface="Calibri" panose="020F0502020204030204" pitchFamily="34" charset="0"/>
              <a:buChar char="-"/>
            </a:pPr>
            <a:r>
              <a:rPr lang="nb-NO" dirty="0">
                <a:latin typeface="Calibri" panose="020F0502020204030204" pitchFamily="34" charset="0"/>
                <a:ea typeface="Calibri" panose="020F0502020204030204" pitchFamily="34" charset="0"/>
                <a:cs typeface="Times New Roman" panose="02020603050405020304" pitchFamily="18" charset="0"/>
              </a:rPr>
              <a:t>Gardiner til internatene</a:t>
            </a:r>
          </a:p>
          <a:p>
            <a:pPr marL="342900" lvl="0" indent="-342900">
              <a:lnSpc>
                <a:spcPct val="107000"/>
              </a:lnSpc>
              <a:spcAft>
                <a:spcPts val="0"/>
              </a:spcAft>
              <a:buFont typeface="Calibri" panose="020F0502020204030204" pitchFamily="34" charset="0"/>
              <a:buChar char="-"/>
            </a:pPr>
            <a:r>
              <a:rPr lang="nb-NO" dirty="0">
                <a:latin typeface="Calibri" panose="020F0502020204030204" pitchFamily="34" charset="0"/>
                <a:ea typeface="Calibri" panose="020F0502020204030204" pitchFamily="34" charset="0"/>
                <a:cs typeface="Times New Roman" panose="02020603050405020304" pitchFamily="18" charset="0"/>
              </a:rPr>
              <a:t>Skolemateriell</a:t>
            </a:r>
          </a:p>
          <a:p>
            <a:pPr marL="342900" lvl="0" indent="-342900">
              <a:lnSpc>
                <a:spcPct val="107000"/>
              </a:lnSpc>
              <a:spcAft>
                <a:spcPts val="0"/>
              </a:spcAft>
              <a:buFont typeface="Calibri" panose="020F0502020204030204" pitchFamily="34" charset="0"/>
              <a:buChar char="-"/>
            </a:pPr>
            <a:r>
              <a:rPr lang="nb-NO" dirty="0">
                <a:latin typeface="Calibri" panose="020F0502020204030204" pitchFamily="34" charset="0"/>
                <a:ea typeface="Calibri" panose="020F0502020204030204" pitchFamily="34" charset="0"/>
                <a:cs typeface="Times New Roman" panose="02020603050405020304" pitchFamily="18" charset="0"/>
              </a:rPr>
              <a:t>Skoleuniformer, skolegensere og skoleuniform-sko</a:t>
            </a:r>
          </a:p>
          <a:p>
            <a:pPr marL="342900" lvl="0" indent="-342900">
              <a:lnSpc>
                <a:spcPct val="107000"/>
              </a:lnSpc>
              <a:spcAft>
                <a:spcPts val="0"/>
              </a:spcAft>
              <a:buFont typeface="Calibri" panose="020F0502020204030204" pitchFamily="34" charset="0"/>
              <a:buChar char="-"/>
            </a:pPr>
            <a:r>
              <a:rPr lang="nb-NO" dirty="0">
                <a:latin typeface="Calibri" panose="020F0502020204030204" pitchFamily="34" charset="0"/>
                <a:ea typeface="Calibri" panose="020F0502020204030204" pitchFamily="34" charset="0"/>
                <a:cs typeface="Times New Roman" panose="02020603050405020304" pitchFamily="18" charset="0"/>
              </a:rPr>
              <a:t>Treningsdresser</a:t>
            </a:r>
          </a:p>
          <a:p>
            <a:pPr marL="342900" lvl="0" indent="-342900">
              <a:lnSpc>
                <a:spcPct val="107000"/>
              </a:lnSpc>
              <a:spcAft>
                <a:spcPts val="0"/>
              </a:spcAft>
              <a:buFont typeface="Calibri" panose="020F0502020204030204" pitchFamily="34" charset="0"/>
              <a:buChar char="-"/>
            </a:pPr>
            <a:r>
              <a:rPr lang="nb-NO" dirty="0">
                <a:latin typeface="Calibri" panose="020F0502020204030204" pitchFamily="34" charset="0"/>
                <a:ea typeface="Calibri" panose="020F0502020204030204" pitchFamily="34" charset="0"/>
                <a:cs typeface="Times New Roman" panose="02020603050405020304" pitchFamily="18" charset="0"/>
              </a:rPr>
              <a:t>Slipperser</a:t>
            </a:r>
          </a:p>
          <a:p>
            <a:pPr marL="342900" lvl="0" indent="-342900">
              <a:lnSpc>
                <a:spcPct val="107000"/>
              </a:lnSpc>
              <a:spcAft>
                <a:spcPts val="0"/>
              </a:spcAft>
              <a:buFont typeface="Calibri" panose="020F0502020204030204" pitchFamily="34" charset="0"/>
              <a:buChar char="-"/>
            </a:pPr>
            <a:r>
              <a:rPr lang="nb-NO" dirty="0">
                <a:latin typeface="Calibri" panose="020F0502020204030204" pitchFamily="34" charset="0"/>
                <a:ea typeface="Calibri" panose="020F0502020204030204" pitchFamily="34" charset="0"/>
                <a:cs typeface="Times New Roman" panose="02020603050405020304" pitchFamily="18" charset="0"/>
              </a:rPr>
              <a:t>Dukkestue m/bord, stoler, koppestell og kokekar + dukker</a:t>
            </a:r>
          </a:p>
          <a:p>
            <a:pPr marL="342900" lvl="0" indent="-342900">
              <a:lnSpc>
                <a:spcPct val="107000"/>
              </a:lnSpc>
              <a:spcAft>
                <a:spcPts val="0"/>
              </a:spcAft>
              <a:buFont typeface="Calibri" panose="020F0502020204030204" pitchFamily="34" charset="0"/>
              <a:buChar char="-"/>
            </a:pPr>
            <a:r>
              <a:rPr lang="nb-NO" dirty="0">
                <a:latin typeface="Calibri" panose="020F0502020204030204" pitchFamily="34" charset="0"/>
                <a:ea typeface="Calibri" panose="020F0502020204030204" pitchFamily="34" charset="0"/>
                <a:cs typeface="Times New Roman" panose="02020603050405020304" pitchFamily="18" charset="0"/>
              </a:rPr>
              <a:t>Sandkasse m/leker</a:t>
            </a:r>
          </a:p>
          <a:p>
            <a:pPr marL="342900" lvl="0" indent="-342900">
              <a:lnSpc>
                <a:spcPct val="107000"/>
              </a:lnSpc>
              <a:spcAft>
                <a:spcPts val="0"/>
              </a:spcAft>
              <a:buFont typeface="Calibri" panose="020F0502020204030204" pitchFamily="34" charset="0"/>
              <a:buChar char="-"/>
            </a:pPr>
            <a:r>
              <a:rPr lang="nb-NO" dirty="0">
                <a:latin typeface="Calibri" panose="020F0502020204030204" pitchFamily="34" charset="0"/>
                <a:ea typeface="Calibri" panose="020F0502020204030204" pitchFamily="34" charset="0"/>
                <a:cs typeface="Times New Roman" panose="02020603050405020304" pitchFamily="18" charset="0"/>
              </a:rPr>
              <a:t>Puslespill osv. </a:t>
            </a:r>
          </a:p>
          <a:p>
            <a:pPr marL="342900" lvl="0" indent="-342900">
              <a:lnSpc>
                <a:spcPct val="107000"/>
              </a:lnSpc>
              <a:spcAft>
                <a:spcPts val="0"/>
              </a:spcAft>
              <a:buFont typeface="Calibri" panose="020F0502020204030204" pitchFamily="34" charset="0"/>
              <a:buChar char="-"/>
            </a:pPr>
            <a:r>
              <a:rPr lang="nb-NO" dirty="0">
                <a:latin typeface="Calibri" panose="020F0502020204030204" pitchFamily="34" charset="0"/>
                <a:ea typeface="Calibri" panose="020F0502020204030204" pitchFamily="34" charset="0"/>
                <a:cs typeface="Times New Roman" panose="02020603050405020304" pitchFamily="18" charset="0"/>
              </a:rPr>
              <a:t>DVD tegnefilmer ol.</a:t>
            </a:r>
          </a:p>
          <a:p>
            <a:pPr marL="342900" lvl="0" indent="-342900">
              <a:lnSpc>
                <a:spcPct val="107000"/>
              </a:lnSpc>
              <a:spcAft>
                <a:spcPts val="800"/>
              </a:spcAft>
              <a:buFont typeface="Calibri" panose="020F0502020204030204" pitchFamily="34" charset="0"/>
              <a:buChar char="-"/>
            </a:pPr>
            <a:r>
              <a:rPr lang="nb-NO" dirty="0">
                <a:latin typeface="Calibri" panose="020F0502020204030204" pitchFamily="34" charset="0"/>
                <a:ea typeface="Calibri" panose="020F0502020204030204" pitchFamily="34" charset="0"/>
                <a:cs typeface="Times New Roman" panose="02020603050405020304" pitchFamily="18" charset="0"/>
              </a:rPr>
              <a:t>Tørkestativ</a:t>
            </a:r>
          </a:p>
          <a:p>
            <a:pPr>
              <a:lnSpc>
                <a:spcPct val="107000"/>
              </a:lnSpc>
              <a:spcAft>
                <a:spcPts val="800"/>
              </a:spcAft>
            </a:pPr>
            <a:r>
              <a:rPr lang="nb-NO" dirty="0">
                <a:latin typeface="Calibri" panose="020F0502020204030204" pitchFamily="34" charset="0"/>
                <a:ea typeface="Calibri" panose="020F0502020204030204" pitchFamily="34" charset="0"/>
                <a:cs typeface="Times New Roman" panose="02020603050405020304" pitchFamily="18" charset="0"/>
              </a:rPr>
              <a:t>Det som ikke kan måles i penger og utførte små og store prosjekt er livskvalitet og resultatet av en god skole (som kan bli bedre) for disse døve slumbarna som uten innsatsen fra disse fire Osloskolene trolig hadde levd i stor fattigdom i slummen som uønskede barn. Gjennom denne internatskolen har ikke bare det døve barnet, men hele familien fått et stort løft og ikke minst verdighet. </a:t>
            </a:r>
          </a:p>
        </p:txBody>
      </p:sp>
    </p:spTree>
    <p:extLst>
      <p:ext uri="{BB962C8B-B14F-4D97-AF65-F5344CB8AC3E}">
        <p14:creationId xmlns:p14="http://schemas.microsoft.com/office/powerpoint/2010/main" val="1538610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FC938381-400B-4862-96AD-EA97BBA3FC00}"/>
              </a:ext>
            </a:extLst>
          </p:cNvPr>
          <p:cNvSpPr/>
          <p:nvPr/>
        </p:nvSpPr>
        <p:spPr>
          <a:xfrm>
            <a:off x="1115616" y="1602088"/>
            <a:ext cx="763284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ktangel 9">
            <a:extLst>
              <a:ext uri="{FF2B5EF4-FFF2-40B4-BE49-F238E27FC236}">
                <a16:creationId xmlns:a16="http://schemas.microsoft.com/office/drawing/2014/main" id="{E147FC07-8C35-48FC-AAD0-AD636A672D58}"/>
              </a:ext>
            </a:extLst>
          </p:cNvPr>
          <p:cNvSpPr/>
          <p:nvPr/>
        </p:nvSpPr>
        <p:spPr>
          <a:xfrm>
            <a:off x="611560" y="1633446"/>
            <a:ext cx="763284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kstSylinder 1">
            <a:extLst>
              <a:ext uri="{FF2B5EF4-FFF2-40B4-BE49-F238E27FC236}">
                <a16:creationId xmlns:a16="http://schemas.microsoft.com/office/drawing/2014/main" id="{1AD39152-032B-4438-8BEE-9F04A7A19B77}"/>
              </a:ext>
            </a:extLst>
          </p:cNvPr>
          <p:cNvSpPr txBox="1"/>
          <p:nvPr/>
        </p:nvSpPr>
        <p:spPr>
          <a:xfrm>
            <a:off x="971600" y="404664"/>
            <a:ext cx="7704856" cy="369332"/>
          </a:xfrm>
          <a:prstGeom prst="rect">
            <a:avLst/>
          </a:prstGeom>
          <a:noFill/>
        </p:spPr>
        <p:txBody>
          <a:bodyPr wrap="square" rtlCol="0">
            <a:spAutoFit/>
          </a:bodyPr>
          <a:lstStyle/>
          <a:p>
            <a:r>
              <a:rPr lang="nb-NO" dirty="0"/>
              <a:t>Noen bilder som viser hva Osloskolene har bidratt med gjennom åren:</a:t>
            </a:r>
          </a:p>
        </p:txBody>
      </p:sp>
      <p:pic>
        <p:nvPicPr>
          <p:cNvPr id="5" name="Bilde 4">
            <a:extLst>
              <a:ext uri="{FF2B5EF4-FFF2-40B4-BE49-F238E27FC236}">
                <a16:creationId xmlns:a16="http://schemas.microsoft.com/office/drawing/2014/main" id="{1EDDA501-D184-4428-BB87-150BAAA87E21}"/>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13043" r="15652" b="26956"/>
          <a:stretch/>
        </p:blipFill>
        <p:spPr>
          <a:xfrm>
            <a:off x="1115616" y="908720"/>
            <a:ext cx="2952328" cy="2016224"/>
          </a:xfrm>
          <a:prstGeom prst="rect">
            <a:avLst/>
          </a:prstGeom>
        </p:spPr>
      </p:pic>
      <p:sp>
        <p:nvSpPr>
          <p:cNvPr id="6" name="TekstSylinder 5">
            <a:extLst>
              <a:ext uri="{FF2B5EF4-FFF2-40B4-BE49-F238E27FC236}">
                <a16:creationId xmlns:a16="http://schemas.microsoft.com/office/drawing/2014/main" id="{44D7FC6B-487B-464F-AFDC-0D0AD18910DB}"/>
              </a:ext>
            </a:extLst>
          </p:cNvPr>
          <p:cNvSpPr txBox="1"/>
          <p:nvPr/>
        </p:nvSpPr>
        <p:spPr>
          <a:xfrm>
            <a:off x="1115616" y="3057459"/>
            <a:ext cx="6372200" cy="369332"/>
          </a:xfrm>
          <a:prstGeom prst="rect">
            <a:avLst/>
          </a:prstGeom>
          <a:noFill/>
        </p:spPr>
        <p:txBody>
          <a:bodyPr wrap="square" rtlCol="0">
            <a:spAutoFit/>
          </a:bodyPr>
          <a:lstStyle/>
          <a:p>
            <a:r>
              <a:rPr lang="nb-NO" dirty="0"/>
              <a:t>Bygging av skolebygget med klasserom og internat for 64 elever</a:t>
            </a:r>
          </a:p>
        </p:txBody>
      </p:sp>
      <p:pic>
        <p:nvPicPr>
          <p:cNvPr id="7" name="Bilde 6">
            <a:extLst>
              <a:ext uri="{FF2B5EF4-FFF2-40B4-BE49-F238E27FC236}">
                <a16:creationId xmlns:a16="http://schemas.microsoft.com/office/drawing/2014/main" id="{BCBB9BF3-9A27-4BC9-AEA4-864B98E9372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427984" y="908720"/>
            <a:ext cx="3059832" cy="2039888"/>
          </a:xfrm>
          <a:prstGeom prst="rect">
            <a:avLst/>
          </a:prstGeom>
        </p:spPr>
      </p:pic>
      <p:pic>
        <p:nvPicPr>
          <p:cNvPr id="9" name="Bilde 8">
            <a:extLst>
              <a:ext uri="{FF2B5EF4-FFF2-40B4-BE49-F238E27FC236}">
                <a16:creationId xmlns:a16="http://schemas.microsoft.com/office/drawing/2014/main" id="{388B5A7E-1346-429C-B2FD-0CDCAAB0FDD1}"/>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rot="5400000">
            <a:off x="4833439" y="3900345"/>
            <a:ext cx="2499237" cy="1874428"/>
          </a:xfrm>
          <a:prstGeom prst="rect">
            <a:avLst/>
          </a:prstGeom>
        </p:spPr>
      </p:pic>
      <p:pic>
        <p:nvPicPr>
          <p:cNvPr id="11" name="Bilde 10">
            <a:extLst>
              <a:ext uri="{FF2B5EF4-FFF2-40B4-BE49-F238E27FC236}">
                <a16:creationId xmlns:a16="http://schemas.microsoft.com/office/drawing/2014/main" id="{FE84AECC-CF35-42FF-9B90-CFCEF9DB2B8B}"/>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115616" y="3582971"/>
            <a:ext cx="3338941" cy="2504206"/>
          </a:xfrm>
          <a:prstGeom prst="rect">
            <a:avLst/>
          </a:prstGeom>
        </p:spPr>
      </p:pic>
    </p:spTree>
    <p:extLst>
      <p:ext uri="{BB962C8B-B14F-4D97-AF65-F5344CB8AC3E}">
        <p14:creationId xmlns:p14="http://schemas.microsoft.com/office/powerpoint/2010/main" val="2074932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p:cNvSpPr>
            <a:spLocks noGrp="1"/>
          </p:cNvSpPr>
          <p:nvPr>
            <p:ph type="body" sz="half" idx="2"/>
          </p:nvPr>
        </p:nvSpPr>
        <p:spPr>
          <a:xfrm>
            <a:off x="193650" y="5502816"/>
            <a:ext cx="4768782" cy="685562"/>
          </a:xfrm>
        </p:spPr>
        <p:txBody>
          <a:bodyPr>
            <a:normAutofit/>
          </a:bodyPr>
          <a:lstStyle/>
          <a:p>
            <a:r>
              <a:rPr lang="nb-NO" b="1" dirty="0">
                <a:solidFill>
                  <a:schemeClr val="bg2">
                    <a:lumMod val="10000"/>
                  </a:schemeClr>
                </a:solidFill>
              </a:rPr>
              <a:t>B</a:t>
            </a:r>
            <a:r>
              <a:rPr lang="nb-NO" sz="1500" b="1" dirty="0">
                <a:solidFill>
                  <a:schemeClr val="bg2">
                    <a:lumMod val="10000"/>
                  </a:schemeClr>
                </a:solidFill>
              </a:rPr>
              <a:t>orehull, vanntank, pumpe og røropplegg</a:t>
            </a:r>
            <a:r>
              <a:rPr lang="nb-NO" b="1" dirty="0">
                <a:solidFill>
                  <a:schemeClr val="bg2">
                    <a:lumMod val="10000"/>
                  </a:schemeClr>
                </a:solidFill>
              </a:rPr>
              <a:t> ble virkelighet takket være ivrige elever i Oslo.</a:t>
            </a:r>
            <a:r>
              <a:rPr lang="nb-NO" sz="1500" b="1" dirty="0">
                <a:solidFill>
                  <a:schemeClr val="bg2">
                    <a:lumMod val="10000"/>
                  </a:schemeClr>
                </a:solidFill>
              </a:rPr>
              <a:t> </a:t>
            </a:r>
          </a:p>
          <a:p>
            <a:endParaRPr lang="nb-NO" sz="1500" b="1" dirty="0">
              <a:solidFill>
                <a:schemeClr val="bg2">
                  <a:lumMod val="10000"/>
                </a:schemeClr>
              </a:solidFill>
            </a:endParaRPr>
          </a:p>
          <a:p>
            <a:endParaRPr lang="nb-NO" sz="1500" b="1" dirty="0">
              <a:solidFill>
                <a:schemeClr val="bg2">
                  <a:lumMod val="10000"/>
                </a:schemeClr>
              </a:solidFill>
            </a:endParaRPr>
          </a:p>
          <a:p>
            <a:endParaRPr lang="nb-NO" b="1" dirty="0">
              <a:solidFill>
                <a:schemeClr val="bg2">
                  <a:lumMod val="10000"/>
                </a:schemeClr>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9472" y="5508417"/>
            <a:ext cx="45085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Bilde 8"/>
          <p:cNvPicPr>
            <a:picLocks noChangeAspect="1"/>
          </p:cNvPicPr>
          <p:nvPr/>
        </p:nvPicPr>
        <p:blipFill rotWithShape="1">
          <a:blip r:embed="rId3" cstate="screen">
            <a:extLst>
              <a:ext uri="{28A0092B-C50C-407E-A947-70E740481C1C}">
                <a14:useLocalDpi xmlns:a14="http://schemas.microsoft.com/office/drawing/2010/main" val="0"/>
              </a:ext>
            </a:extLst>
          </a:blip>
          <a:srcRect l="10124" r="15062"/>
          <a:stretch/>
        </p:blipFill>
        <p:spPr>
          <a:xfrm>
            <a:off x="153771" y="404664"/>
            <a:ext cx="4848540" cy="4392488"/>
          </a:xfrm>
          <a:prstGeom prst="rect">
            <a:avLst/>
          </a:prstGeom>
        </p:spPr>
      </p:pic>
      <p:pic>
        <p:nvPicPr>
          <p:cNvPr id="11" name="Bilde 10">
            <a:extLst>
              <a:ext uri="{FF2B5EF4-FFF2-40B4-BE49-F238E27FC236}">
                <a16:creationId xmlns:a16="http://schemas.microsoft.com/office/drawing/2014/main" id="{92AA9098-82E3-4A4C-A7A3-AAEE14D1EC69}"/>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100059" y="404664"/>
            <a:ext cx="3917769" cy="5876654"/>
          </a:xfrm>
          <a:prstGeom prst="rect">
            <a:avLst/>
          </a:prstGeom>
        </p:spPr>
      </p:pic>
    </p:spTree>
    <p:extLst>
      <p:ext uri="{BB962C8B-B14F-4D97-AF65-F5344CB8AC3E}">
        <p14:creationId xmlns:p14="http://schemas.microsoft.com/office/powerpoint/2010/main" val="2060530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3831A15F-2ADC-4636-AB93-A16FBD694D3A}"/>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766674" y="2060848"/>
            <a:ext cx="3186354" cy="4248472"/>
          </a:xfrm>
          <a:prstGeom prst="rect">
            <a:avLst/>
          </a:prstGeom>
        </p:spPr>
      </p:pic>
      <p:pic>
        <p:nvPicPr>
          <p:cNvPr id="3" name="Bilde 2">
            <a:extLst>
              <a:ext uri="{FF2B5EF4-FFF2-40B4-BE49-F238E27FC236}">
                <a16:creationId xmlns:a16="http://schemas.microsoft.com/office/drawing/2014/main" id="{CCD3229C-D5F4-4D3C-9EE6-AFD250DBB2D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02233" y="2708920"/>
            <a:ext cx="5400600" cy="3600400"/>
          </a:xfrm>
          <a:prstGeom prst="rect">
            <a:avLst/>
          </a:prstGeom>
        </p:spPr>
      </p:pic>
      <p:sp>
        <p:nvSpPr>
          <p:cNvPr id="4" name="Rektangel 3">
            <a:extLst>
              <a:ext uri="{FF2B5EF4-FFF2-40B4-BE49-F238E27FC236}">
                <a16:creationId xmlns:a16="http://schemas.microsoft.com/office/drawing/2014/main" id="{5000C820-B2F5-4281-ADD5-EF0BF01BE00A}"/>
              </a:ext>
            </a:extLst>
          </p:cNvPr>
          <p:cNvSpPr/>
          <p:nvPr/>
        </p:nvSpPr>
        <p:spPr>
          <a:xfrm>
            <a:off x="791580" y="1556792"/>
            <a:ext cx="763284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ekstSylinder 4">
            <a:extLst>
              <a:ext uri="{FF2B5EF4-FFF2-40B4-BE49-F238E27FC236}">
                <a16:creationId xmlns:a16="http://schemas.microsoft.com/office/drawing/2014/main" id="{1EA9D645-5C64-47CE-B117-5C96EA838403}"/>
              </a:ext>
            </a:extLst>
          </p:cNvPr>
          <p:cNvSpPr txBox="1"/>
          <p:nvPr/>
        </p:nvSpPr>
        <p:spPr>
          <a:xfrm>
            <a:off x="463465" y="910261"/>
            <a:ext cx="8424936" cy="923330"/>
          </a:xfrm>
          <a:prstGeom prst="rect">
            <a:avLst/>
          </a:prstGeom>
          <a:noFill/>
        </p:spPr>
        <p:txBody>
          <a:bodyPr wrap="square" rtlCol="0">
            <a:spAutoFit/>
          </a:bodyPr>
          <a:lstStyle/>
          <a:p>
            <a:r>
              <a:rPr lang="nb-NO" dirty="0"/>
              <a:t>Den første lekeplassen var en stor suksess, men ingen hadde forutsett at også de eldste barna ville leke der. Lekeapparatene var ikke konstruert for «voksne» og brøt etter hvert sammen. </a:t>
            </a:r>
          </a:p>
        </p:txBody>
      </p:sp>
    </p:spTree>
    <p:extLst>
      <p:ext uri="{BB962C8B-B14F-4D97-AF65-F5344CB8AC3E}">
        <p14:creationId xmlns:p14="http://schemas.microsoft.com/office/powerpoint/2010/main" val="4293461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8D86EE6E-A802-43D1-A363-02AD441EAA6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83568" y="1052736"/>
            <a:ext cx="7920372" cy="5280248"/>
          </a:xfrm>
          <a:prstGeom prst="rect">
            <a:avLst/>
          </a:prstGeom>
        </p:spPr>
      </p:pic>
      <p:sp>
        <p:nvSpPr>
          <p:cNvPr id="5" name="TekstSylinder 4">
            <a:extLst>
              <a:ext uri="{FF2B5EF4-FFF2-40B4-BE49-F238E27FC236}">
                <a16:creationId xmlns:a16="http://schemas.microsoft.com/office/drawing/2014/main" id="{0AE50424-1651-4F0E-BA40-8C1A731E9580}"/>
              </a:ext>
            </a:extLst>
          </p:cNvPr>
          <p:cNvSpPr txBox="1"/>
          <p:nvPr/>
        </p:nvSpPr>
        <p:spPr>
          <a:xfrm>
            <a:off x="683568" y="476672"/>
            <a:ext cx="8136904" cy="369332"/>
          </a:xfrm>
          <a:prstGeom prst="rect">
            <a:avLst/>
          </a:prstGeom>
          <a:noFill/>
        </p:spPr>
        <p:txBody>
          <a:bodyPr wrap="square" rtlCol="0">
            <a:spAutoFit/>
          </a:bodyPr>
          <a:lstStyle/>
          <a:p>
            <a:r>
              <a:rPr lang="nb-NO" dirty="0"/>
              <a:t>Brostein til både gangveier, under tørkestativene og rundt flaggstanga.</a:t>
            </a:r>
          </a:p>
        </p:txBody>
      </p:sp>
    </p:spTree>
    <p:extLst>
      <p:ext uri="{BB962C8B-B14F-4D97-AF65-F5344CB8AC3E}">
        <p14:creationId xmlns:p14="http://schemas.microsoft.com/office/powerpoint/2010/main" val="2407847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0AE50424-1651-4F0E-BA40-8C1A731E9580}"/>
              </a:ext>
            </a:extLst>
          </p:cNvPr>
          <p:cNvSpPr txBox="1"/>
          <p:nvPr/>
        </p:nvSpPr>
        <p:spPr>
          <a:xfrm>
            <a:off x="827584" y="476672"/>
            <a:ext cx="7992888" cy="369332"/>
          </a:xfrm>
          <a:prstGeom prst="rect">
            <a:avLst/>
          </a:prstGeom>
          <a:noFill/>
        </p:spPr>
        <p:txBody>
          <a:bodyPr wrap="square" rtlCol="0">
            <a:spAutoFit/>
          </a:bodyPr>
          <a:lstStyle/>
          <a:p>
            <a:r>
              <a:rPr lang="nb-NO" dirty="0"/>
              <a:t>Fantastisk flott solid og fargeglad lekeplass ble åpnet februar 2018.</a:t>
            </a:r>
          </a:p>
        </p:txBody>
      </p:sp>
      <p:pic>
        <p:nvPicPr>
          <p:cNvPr id="6" name="Bilde 5">
            <a:extLst>
              <a:ext uri="{FF2B5EF4-FFF2-40B4-BE49-F238E27FC236}">
                <a16:creationId xmlns:a16="http://schemas.microsoft.com/office/drawing/2014/main" id="{BE52CED9-EEA6-4FCD-84C7-34DA4303FF12}"/>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71854" y="1173088"/>
            <a:ext cx="7704348" cy="5136232"/>
          </a:xfrm>
          <a:prstGeom prst="rect">
            <a:avLst/>
          </a:prstGeom>
        </p:spPr>
      </p:pic>
    </p:spTree>
    <p:extLst>
      <p:ext uri="{BB962C8B-B14F-4D97-AF65-F5344CB8AC3E}">
        <p14:creationId xmlns:p14="http://schemas.microsoft.com/office/powerpoint/2010/main" val="608857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B1B57C5-9817-4E04-9BFF-64A499E37C18}"/>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427984" y="260647"/>
            <a:ext cx="4494245" cy="3370684"/>
          </a:xfrm>
          <a:prstGeom prst="rect">
            <a:avLst/>
          </a:prstGeom>
        </p:spPr>
      </p:pic>
      <p:pic>
        <p:nvPicPr>
          <p:cNvPr id="7" name="Bilde 6">
            <a:extLst>
              <a:ext uri="{FF2B5EF4-FFF2-40B4-BE49-F238E27FC236}">
                <a16:creationId xmlns:a16="http://schemas.microsoft.com/office/drawing/2014/main" id="{37798837-D8D9-4DDE-8C07-AAF8EB094F8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rot="16200000">
            <a:off x="-783214" y="1265631"/>
            <a:ext cx="6029909" cy="4019939"/>
          </a:xfrm>
          <a:prstGeom prst="rect">
            <a:avLst/>
          </a:prstGeom>
        </p:spPr>
      </p:pic>
      <p:pic>
        <p:nvPicPr>
          <p:cNvPr id="8" name="Bilde 7">
            <a:extLst>
              <a:ext uri="{FF2B5EF4-FFF2-40B4-BE49-F238E27FC236}">
                <a16:creationId xmlns:a16="http://schemas.microsoft.com/office/drawing/2014/main" id="{4B08EFA2-17D2-4D4D-8A14-21011858F7F9}"/>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t="4279" b="18714"/>
          <a:stretch/>
        </p:blipFill>
        <p:spPr>
          <a:xfrm>
            <a:off x="4433811" y="3717032"/>
            <a:ext cx="4488418" cy="2592288"/>
          </a:xfrm>
          <a:prstGeom prst="rect">
            <a:avLst/>
          </a:prstGeom>
        </p:spPr>
      </p:pic>
    </p:spTree>
    <p:extLst>
      <p:ext uri="{BB962C8B-B14F-4D97-AF65-F5344CB8AC3E}">
        <p14:creationId xmlns:p14="http://schemas.microsoft.com/office/powerpoint/2010/main" val="3255620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849B602-D6D5-4CE1-AAF3-1BC1D351D4DB}"/>
              </a:ext>
            </a:extLst>
          </p:cNvPr>
          <p:cNvSpPr/>
          <p:nvPr/>
        </p:nvSpPr>
        <p:spPr>
          <a:xfrm>
            <a:off x="899592" y="4221088"/>
            <a:ext cx="763284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ktangel 4">
            <a:extLst>
              <a:ext uri="{FF2B5EF4-FFF2-40B4-BE49-F238E27FC236}">
                <a16:creationId xmlns:a16="http://schemas.microsoft.com/office/drawing/2014/main" id="{78FEE224-1DE3-4DA9-A143-868D8A772BB1}"/>
              </a:ext>
            </a:extLst>
          </p:cNvPr>
          <p:cNvSpPr/>
          <p:nvPr/>
        </p:nvSpPr>
        <p:spPr>
          <a:xfrm>
            <a:off x="7164288" y="172551"/>
            <a:ext cx="1080120"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Bilde 3">
            <a:extLst>
              <a:ext uri="{FF2B5EF4-FFF2-40B4-BE49-F238E27FC236}">
                <a16:creationId xmlns:a16="http://schemas.microsoft.com/office/drawing/2014/main" id="{DCC987D5-A217-43AC-9C7F-BB80AB8FAEAA}"/>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524328" y="154512"/>
            <a:ext cx="1259632" cy="838950"/>
          </a:xfrm>
          <a:prstGeom prst="rect">
            <a:avLst/>
          </a:prstGeom>
        </p:spPr>
      </p:pic>
      <p:pic>
        <p:nvPicPr>
          <p:cNvPr id="6" name="Bilde 5">
            <a:extLst>
              <a:ext uri="{FF2B5EF4-FFF2-40B4-BE49-F238E27FC236}">
                <a16:creationId xmlns:a16="http://schemas.microsoft.com/office/drawing/2014/main" id="{278D1DA1-AFFA-4753-9577-F62F09C082C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662755" y="2276872"/>
            <a:ext cx="6077598" cy="4051732"/>
          </a:xfrm>
          <a:prstGeom prst="rect">
            <a:avLst/>
          </a:prstGeom>
        </p:spPr>
      </p:pic>
      <p:sp>
        <p:nvSpPr>
          <p:cNvPr id="7" name="TekstSylinder 6">
            <a:extLst>
              <a:ext uri="{FF2B5EF4-FFF2-40B4-BE49-F238E27FC236}">
                <a16:creationId xmlns:a16="http://schemas.microsoft.com/office/drawing/2014/main" id="{BB8C5D76-971F-4DCF-8B1E-2F2A77A30175}"/>
              </a:ext>
            </a:extLst>
          </p:cNvPr>
          <p:cNvSpPr txBox="1"/>
          <p:nvPr/>
        </p:nvSpPr>
        <p:spPr>
          <a:xfrm>
            <a:off x="1375293" y="1031569"/>
            <a:ext cx="7128792" cy="1200329"/>
          </a:xfrm>
          <a:prstGeom prst="rect">
            <a:avLst/>
          </a:prstGeom>
          <a:noFill/>
        </p:spPr>
        <p:txBody>
          <a:bodyPr wrap="square" rtlCol="0">
            <a:spAutoFit/>
          </a:bodyPr>
          <a:lstStyle/>
          <a:p>
            <a:r>
              <a:rPr lang="nb-NO" dirty="0"/>
              <a:t>Et enkelt, men funksjonelt fjøs. Isinya er et veldig varmt område med lite nedbør, slik at her får kuene konstant litt avkjøling av vinden som nesten alltid er her. «Gården» ligger i et hjørne inne på selve skoleområdet, men likevel skjermet.</a:t>
            </a:r>
          </a:p>
        </p:txBody>
      </p:sp>
    </p:spTree>
    <p:extLst>
      <p:ext uri="{BB962C8B-B14F-4D97-AF65-F5344CB8AC3E}">
        <p14:creationId xmlns:p14="http://schemas.microsoft.com/office/powerpoint/2010/main" val="2526342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34972C2-D485-4D4B-AE37-1A3554220156}"/>
              </a:ext>
            </a:extLst>
          </p:cNvPr>
          <p:cNvSpPr/>
          <p:nvPr/>
        </p:nvSpPr>
        <p:spPr>
          <a:xfrm>
            <a:off x="899592" y="4221088"/>
            <a:ext cx="763284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ktangel 4">
            <a:extLst>
              <a:ext uri="{FF2B5EF4-FFF2-40B4-BE49-F238E27FC236}">
                <a16:creationId xmlns:a16="http://schemas.microsoft.com/office/drawing/2014/main" id="{78FEE224-1DE3-4DA9-A143-868D8A772BB1}"/>
              </a:ext>
            </a:extLst>
          </p:cNvPr>
          <p:cNvSpPr/>
          <p:nvPr/>
        </p:nvSpPr>
        <p:spPr>
          <a:xfrm>
            <a:off x="7164288" y="172551"/>
            <a:ext cx="1080120"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Bilde 3">
            <a:extLst>
              <a:ext uri="{FF2B5EF4-FFF2-40B4-BE49-F238E27FC236}">
                <a16:creationId xmlns:a16="http://schemas.microsoft.com/office/drawing/2014/main" id="{DCC987D5-A217-43AC-9C7F-BB80AB8FAEAA}"/>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524328" y="154512"/>
            <a:ext cx="1259632" cy="838950"/>
          </a:xfrm>
          <a:prstGeom prst="rect">
            <a:avLst/>
          </a:prstGeom>
        </p:spPr>
      </p:pic>
      <p:sp>
        <p:nvSpPr>
          <p:cNvPr id="7" name="TekstSylinder 6">
            <a:extLst>
              <a:ext uri="{FF2B5EF4-FFF2-40B4-BE49-F238E27FC236}">
                <a16:creationId xmlns:a16="http://schemas.microsoft.com/office/drawing/2014/main" id="{BB8C5D76-971F-4DCF-8B1E-2F2A77A30175}"/>
              </a:ext>
            </a:extLst>
          </p:cNvPr>
          <p:cNvSpPr txBox="1"/>
          <p:nvPr/>
        </p:nvSpPr>
        <p:spPr>
          <a:xfrm>
            <a:off x="838916" y="2561289"/>
            <a:ext cx="3456384" cy="646331"/>
          </a:xfrm>
          <a:prstGeom prst="rect">
            <a:avLst/>
          </a:prstGeom>
          <a:noFill/>
        </p:spPr>
        <p:txBody>
          <a:bodyPr wrap="square" rtlCol="0">
            <a:spAutoFit/>
          </a:bodyPr>
          <a:lstStyle/>
          <a:p>
            <a:r>
              <a:rPr lang="nb-NO" dirty="0"/>
              <a:t>I tilknytning til fjøset er det et lager for høy. </a:t>
            </a:r>
          </a:p>
        </p:txBody>
      </p:sp>
      <p:pic>
        <p:nvPicPr>
          <p:cNvPr id="3" name="Bilde 2">
            <a:extLst>
              <a:ext uri="{FF2B5EF4-FFF2-40B4-BE49-F238E27FC236}">
                <a16:creationId xmlns:a16="http://schemas.microsoft.com/office/drawing/2014/main" id="{173044A4-7E7D-4AD9-9291-C88A3236AD1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rot="16200000">
            <a:off x="4302819" y="2086720"/>
            <a:ext cx="5105961" cy="3403974"/>
          </a:xfrm>
          <a:prstGeom prst="rect">
            <a:avLst/>
          </a:prstGeom>
        </p:spPr>
      </p:pic>
      <p:pic>
        <p:nvPicPr>
          <p:cNvPr id="9" name="Bilde 8">
            <a:extLst>
              <a:ext uri="{FF2B5EF4-FFF2-40B4-BE49-F238E27FC236}">
                <a16:creationId xmlns:a16="http://schemas.microsoft.com/office/drawing/2014/main" id="{6C639E22-A82D-4041-BD62-AC05EE695622}"/>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l="8263" t="25194" b="24013"/>
          <a:stretch/>
        </p:blipFill>
        <p:spPr>
          <a:xfrm>
            <a:off x="874246" y="3429000"/>
            <a:ext cx="4096672" cy="1512168"/>
          </a:xfrm>
          <a:prstGeom prst="rect">
            <a:avLst/>
          </a:prstGeom>
        </p:spPr>
      </p:pic>
    </p:spTree>
    <p:extLst>
      <p:ext uri="{BB962C8B-B14F-4D97-AF65-F5344CB8AC3E}">
        <p14:creationId xmlns:p14="http://schemas.microsoft.com/office/powerpoint/2010/main" val="1972278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07F81BBE-07B4-4CD7-A378-030713BD1978}"/>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45840" y="1340768"/>
            <a:ext cx="7452320" cy="4968213"/>
          </a:xfrm>
          <a:prstGeom prst="rect">
            <a:avLst/>
          </a:prstGeom>
        </p:spPr>
      </p:pic>
      <p:sp>
        <p:nvSpPr>
          <p:cNvPr id="5" name="Rektangel 4">
            <a:extLst>
              <a:ext uri="{FF2B5EF4-FFF2-40B4-BE49-F238E27FC236}">
                <a16:creationId xmlns:a16="http://schemas.microsoft.com/office/drawing/2014/main" id="{C0C3F577-BE33-4EDB-A856-21268764A068}"/>
              </a:ext>
            </a:extLst>
          </p:cNvPr>
          <p:cNvSpPr/>
          <p:nvPr/>
        </p:nvSpPr>
        <p:spPr>
          <a:xfrm>
            <a:off x="7380312" y="139285"/>
            <a:ext cx="1080120"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Bilde 5">
            <a:extLst>
              <a:ext uri="{FF2B5EF4-FFF2-40B4-BE49-F238E27FC236}">
                <a16:creationId xmlns:a16="http://schemas.microsoft.com/office/drawing/2014/main" id="{C177E300-8337-4127-B300-D1087D8D61C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524328" y="154512"/>
            <a:ext cx="1259632" cy="838950"/>
          </a:xfrm>
          <a:prstGeom prst="rect">
            <a:avLst/>
          </a:prstGeom>
        </p:spPr>
      </p:pic>
    </p:spTree>
    <p:extLst>
      <p:ext uri="{BB962C8B-B14F-4D97-AF65-F5344CB8AC3E}">
        <p14:creationId xmlns:p14="http://schemas.microsoft.com/office/powerpoint/2010/main" val="1465387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D001B452-7755-446A-87EA-AFE24B12FB57}"/>
              </a:ext>
            </a:extLst>
          </p:cNvPr>
          <p:cNvSpPr/>
          <p:nvPr/>
        </p:nvSpPr>
        <p:spPr>
          <a:xfrm>
            <a:off x="899592" y="4221088"/>
            <a:ext cx="763284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ktangel 4">
            <a:extLst>
              <a:ext uri="{FF2B5EF4-FFF2-40B4-BE49-F238E27FC236}">
                <a16:creationId xmlns:a16="http://schemas.microsoft.com/office/drawing/2014/main" id="{78FEE224-1DE3-4DA9-A143-868D8A772BB1}"/>
              </a:ext>
            </a:extLst>
          </p:cNvPr>
          <p:cNvSpPr/>
          <p:nvPr/>
        </p:nvSpPr>
        <p:spPr>
          <a:xfrm>
            <a:off x="7164288" y="172551"/>
            <a:ext cx="1080120"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Bilde 3">
            <a:extLst>
              <a:ext uri="{FF2B5EF4-FFF2-40B4-BE49-F238E27FC236}">
                <a16:creationId xmlns:a16="http://schemas.microsoft.com/office/drawing/2014/main" id="{DCC987D5-A217-43AC-9C7F-BB80AB8FAEAA}"/>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524328" y="154512"/>
            <a:ext cx="1259632" cy="838950"/>
          </a:xfrm>
          <a:prstGeom prst="rect">
            <a:avLst/>
          </a:prstGeom>
        </p:spPr>
      </p:pic>
      <p:pic>
        <p:nvPicPr>
          <p:cNvPr id="3" name="Bilde 2">
            <a:extLst>
              <a:ext uri="{FF2B5EF4-FFF2-40B4-BE49-F238E27FC236}">
                <a16:creationId xmlns:a16="http://schemas.microsoft.com/office/drawing/2014/main" id="{6888DD03-4720-42BD-A605-C3C53060BE0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200699" y="3106758"/>
            <a:ext cx="4788024" cy="3192016"/>
          </a:xfrm>
          <a:prstGeom prst="rect">
            <a:avLst/>
          </a:prstGeom>
        </p:spPr>
      </p:pic>
      <p:pic>
        <p:nvPicPr>
          <p:cNvPr id="9" name="Bilde 8">
            <a:extLst>
              <a:ext uri="{FF2B5EF4-FFF2-40B4-BE49-F238E27FC236}">
                <a16:creationId xmlns:a16="http://schemas.microsoft.com/office/drawing/2014/main" id="{322A859D-3A24-4C1E-A722-474DE548107F}"/>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16200000">
            <a:off x="-267971" y="1403261"/>
            <a:ext cx="5110491" cy="3406994"/>
          </a:xfrm>
          <a:prstGeom prst="rect">
            <a:avLst/>
          </a:prstGeom>
        </p:spPr>
      </p:pic>
      <p:sp>
        <p:nvSpPr>
          <p:cNvPr id="2" name="TekstSylinder 1">
            <a:extLst>
              <a:ext uri="{FF2B5EF4-FFF2-40B4-BE49-F238E27FC236}">
                <a16:creationId xmlns:a16="http://schemas.microsoft.com/office/drawing/2014/main" id="{E174DA07-F74F-474F-82FC-7FCF7CB220B0}"/>
              </a:ext>
            </a:extLst>
          </p:cNvPr>
          <p:cNvSpPr txBox="1"/>
          <p:nvPr/>
        </p:nvSpPr>
        <p:spPr>
          <a:xfrm>
            <a:off x="4206206" y="2359596"/>
            <a:ext cx="4499992" cy="646331"/>
          </a:xfrm>
          <a:prstGeom prst="rect">
            <a:avLst/>
          </a:prstGeom>
          <a:noFill/>
        </p:spPr>
        <p:txBody>
          <a:bodyPr wrap="square" rtlCol="0">
            <a:spAutoFit/>
          </a:bodyPr>
          <a:lstStyle/>
          <a:p>
            <a:r>
              <a:rPr lang="nb-NO" dirty="0"/>
              <a:t>Begge kuene venter kalver i løpet av oktober 2018</a:t>
            </a:r>
          </a:p>
        </p:txBody>
      </p:sp>
    </p:spTree>
    <p:extLst>
      <p:ext uri="{BB962C8B-B14F-4D97-AF65-F5344CB8AC3E}">
        <p14:creationId xmlns:p14="http://schemas.microsoft.com/office/powerpoint/2010/main" val="795754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13DFB03-2434-4B20-8F19-AEB256994BE4}"/>
              </a:ext>
            </a:extLst>
          </p:cNvPr>
          <p:cNvSpPr/>
          <p:nvPr/>
        </p:nvSpPr>
        <p:spPr>
          <a:xfrm>
            <a:off x="899592" y="4221088"/>
            <a:ext cx="763284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ktangel 4">
            <a:extLst>
              <a:ext uri="{FF2B5EF4-FFF2-40B4-BE49-F238E27FC236}">
                <a16:creationId xmlns:a16="http://schemas.microsoft.com/office/drawing/2014/main" id="{78FEE224-1DE3-4DA9-A143-868D8A772BB1}"/>
              </a:ext>
            </a:extLst>
          </p:cNvPr>
          <p:cNvSpPr/>
          <p:nvPr/>
        </p:nvSpPr>
        <p:spPr>
          <a:xfrm>
            <a:off x="7164288" y="172551"/>
            <a:ext cx="1080120"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Bilde 3">
            <a:extLst>
              <a:ext uri="{FF2B5EF4-FFF2-40B4-BE49-F238E27FC236}">
                <a16:creationId xmlns:a16="http://schemas.microsoft.com/office/drawing/2014/main" id="{DCC987D5-A217-43AC-9C7F-BB80AB8FAEAA}"/>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524328" y="154512"/>
            <a:ext cx="1259632" cy="838950"/>
          </a:xfrm>
          <a:prstGeom prst="rect">
            <a:avLst/>
          </a:prstGeom>
        </p:spPr>
      </p:pic>
      <p:sp>
        <p:nvSpPr>
          <p:cNvPr id="7" name="TekstSylinder 6">
            <a:extLst>
              <a:ext uri="{FF2B5EF4-FFF2-40B4-BE49-F238E27FC236}">
                <a16:creationId xmlns:a16="http://schemas.microsoft.com/office/drawing/2014/main" id="{BB8C5D76-971F-4DCF-8B1E-2F2A77A30175}"/>
              </a:ext>
            </a:extLst>
          </p:cNvPr>
          <p:cNvSpPr txBox="1"/>
          <p:nvPr/>
        </p:nvSpPr>
        <p:spPr>
          <a:xfrm>
            <a:off x="1235629" y="1124744"/>
            <a:ext cx="7008779" cy="646331"/>
          </a:xfrm>
          <a:prstGeom prst="rect">
            <a:avLst/>
          </a:prstGeom>
          <a:noFill/>
        </p:spPr>
        <p:txBody>
          <a:bodyPr wrap="square" rtlCol="0">
            <a:spAutoFit/>
          </a:bodyPr>
          <a:lstStyle/>
          <a:p>
            <a:r>
              <a:rPr lang="nb-NO" dirty="0"/>
              <a:t>God, næringsrik melk gir te (uten vann, kun med melk) til elevene hver dag. </a:t>
            </a:r>
          </a:p>
        </p:txBody>
      </p:sp>
      <p:pic>
        <p:nvPicPr>
          <p:cNvPr id="6" name="Bilde 5">
            <a:extLst>
              <a:ext uri="{FF2B5EF4-FFF2-40B4-BE49-F238E27FC236}">
                <a16:creationId xmlns:a16="http://schemas.microsoft.com/office/drawing/2014/main" id="{2FE6280B-C1E3-4C59-8BC0-C8A20F07E17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rot="16200000">
            <a:off x="527550" y="2768925"/>
            <a:ext cx="4248475" cy="2832316"/>
          </a:xfrm>
          <a:prstGeom prst="rect">
            <a:avLst/>
          </a:prstGeom>
        </p:spPr>
      </p:pic>
      <p:pic>
        <p:nvPicPr>
          <p:cNvPr id="11" name="Bilde 10">
            <a:extLst>
              <a:ext uri="{FF2B5EF4-FFF2-40B4-BE49-F238E27FC236}">
                <a16:creationId xmlns:a16="http://schemas.microsoft.com/office/drawing/2014/main" id="{2E88DD14-F14D-45CB-80A9-B417C7829F88}"/>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l="24867" r="20679"/>
          <a:stretch/>
        </p:blipFill>
        <p:spPr>
          <a:xfrm flipH="1">
            <a:off x="4584728" y="2027045"/>
            <a:ext cx="3515664" cy="4281242"/>
          </a:xfrm>
          <a:prstGeom prst="rect">
            <a:avLst/>
          </a:prstGeom>
        </p:spPr>
      </p:pic>
    </p:spTree>
    <p:extLst>
      <p:ext uri="{BB962C8B-B14F-4D97-AF65-F5344CB8AC3E}">
        <p14:creationId xmlns:p14="http://schemas.microsoft.com/office/powerpoint/2010/main" val="4072126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13DFB03-2434-4B20-8F19-AEB256994BE4}"/>
              </a:ext>
            </a:extLst>
          </p:cNvPr>
          <p:cNvSpPr/>
          <p:nvPr/>
        </p:nvSpPr>
        <p:spPr>
          <a:xfrm>
            <a:off x="899592" y="4221088"/>
            <a:ext cx="763284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ktangel 4">
            <a:extLst>
              <a:ext uri="{FF2B5EF4-FFF2-40B4-BE49-F238E27FC236}">
                <a16:creationId xmlns:a16="http://schemas.microsoft.com/office/drawing/2014/main" id="{78FEE224-1DE3-4DA9-A143-868D8A772BB1}"/>
              </a:ext>
            </a:extLst>
          </p:cNvPr>
          <p:cNvSpPr/>
          <p:nvPr/>
        </p:nvSpPr>
        <p:spPr>
          <a:xfrm>
            <a:off x="7164288" y="172551"/>
            <a:ext cx="1080120"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Bilde 3">
            <a:extLst>
              <a:ext uri="{FF2B5EF4-FFF2-40B4-BE49-F238E27FC236}">
                <a16:creationId xmlns:a16="http://schemas.microsoft.com/office/drawing/2014/main" id="{DCC987D5-A217-43AC-9C7F-BB80AB8FAEAA}"/>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524328" y="154512"/>
            <a:ext cx="1259632" cy="838950"/>
          </a:xfrm>
          <a:prstGeom prst="rect">
            <a:avLst/>
          </a:prstGeom>
        </p:spPr>
      </p:pic>
      <p:pic>
        <p:nvPicPr>
          <p:cNvPr id="9" name="Bilde 8">
            <a:extLst>
              <a:ext uri="{FF2B5EF4-FFF2-40B4-BE49-F238E27FC236}">
                <a16:creationId xmlns:a16="http://schemas.microsoft.com/office/drawing/2014/main" id="{FEF12E86-C742-459D-BA0F-FE361B5D07F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21071" y="172551"/>
            <a:ext cx="6516216" cy="4344144"/>
          </a:xfrm>
          <a:prstGeom prst="rect">
            <a:avLst/>
          </a:prstGeom>
        </p:spPr>
      </p:pic>
      <p:pic>
        <p:nvPicPr>
          <p:cNvPr id="10" name="Bilde 9">
            <a:extLst>
              <a:ext uri="{FF2B5EF4-FFF2-40B4-BE49-F238E27FC236}">
                <a16:creationId xmlns:a16="http://schemas.microsoft.com/office/drawing/2014/main" id="{FE03B313-0A1A-4B23-A6D2-AD17397BA8EB}"/>
              </a:ext>
            </a:extLst>
          </p:cNvPr>
          <p:cNvPicPr>
            <a:picLocks noChangeAspect="1"/>
          </p:cNvPicPr>
          <p:nvPr/>
        </p:nvPicPr>
        <p:blipFill>
          <a:blip r:embed="rId4"/>
          <a:stretch>
            <a:fillRect/>
          </a:stretch>
        </p:blipFill>
        <p:spPr>
          <a:xfrm>
            <a:off x="4924398" y="3317709"/>
            <a:ext cx="3990889" cy="2991611"/>
          </a:xfrm>
          <a:prstGeom prst="rect">
            <a:avLst/>
          </a:prstGeom>
        </p:spPr>
      </p:pic>
      <p:sp>
        <p:nvSpPr>
          <p:cNvPr id="2" name="Rektangel 1">
            <a:extLst>
              <a:ext uri="{FF2B5EF4-FFF2-40B4-BE49-F238E27FC236}">
                <a16:creationId xmlns:a16="http://schemas.microsoft.com/office/drawing/2014/main" id="{2894CCE7-FA0C-4BEC-B1CE-A28F53A336E8}"/>
              </a:ext>
            </a:extLst>
          </p:cNvPr>
          <p:cNvSpPr/>
          <p:nvPr/>
        </p:nvSpPr>
        <p:spPr>
          <a:xfrm>
            <a:off x="290556" y="4868197"/>
            <a:ext cx="4572000" cy="923330"/>
          </a:xfrm>
          <a:prstGeom prst="rect">
            <a:avLst/>
          </a:prstGeom>
        </p:spPr>
        <p:txBody>
          <a:bodyPr>
            <a:spAutoFit/>
          </a:bodyPr>
          <a:lstStyle/>
          <a:p>
            <a:r>
              <a:rPr lang="nb-NO" dirty="0"/>
              <a:t>Hønsehuset er bølgeblikkhuset bak vanntanken. Hønene går fritt og kan selv velge om de vil være ute eller inne. </a:t>
            </a:r>
          </a:p>
        </p:txBody>
      </p:sp>
    </p:spTree>
    <p:extLst>
      <p:ext uri="{BB962C8B-B14F-4D97-AF65-F5344CB8AC3E}">
        <p14:creationId xmlns:p14="http://schemas.microsoft.com/office/powerpoint/2010/main" val="745821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13DFB03-2434-4B20-8F19-AEB256994BE4}"/>
              </a:ext>
            </a:extLst>
          </p:cNvPr>
          <p:cNvSpPr/>
          <p:nvPr/>
        </p:nvSpPr>
        <p:spPr>
          <a:xfrm>
            <a:off x="899592" y="4221088"/>
            <a:ext cx="763284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ktangel 4">
            <a:extLst>
              <a:ext uri="{FF2B5EF4-FFF2-40B4-BE49-F238E27FC236}">
                <a16:creationId xmlns:a16="http://schemas.microsoft.com/office/drawing/2014/main" id="{78FEE224-1DE3-4DA9-A143-868D8A772BB1}"/>
              </a:ext>
            </a:extLst>
          </p:cNvPr>
          <p:cNvSpPr/>
          <p:nvPr/>
        </p:nvSpPr>
        <p:spPr>
          <a:xfrm>
            <a:off x="7164288" y="172551"/>
            <a:ext cx="1080120"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Bilde 3">
            <a:extLst>
              <a:ext uri="{FF2B5EF4-FFF2-40B4-BE49-F238E27FC236}">
                <a16:creationId xmlns:a16="http://schemas.microsoft.com/office/drawing/2014/main" id="{DCC987D5-A217-43AC-9C7F-BB80AB8FAEAA}"/>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524328" y="154512"/>
            <a:ext cx="1259632" cy="838950"/>
          </a:xfrm>
          <a:prstGeom prst="rect">
            <a:avLst/>
          </a:prstGeom>
        </p:spPr>
      </p:pic>
      <p:pic>
        <p:nvPicPr>
          <p:cNvPr id="6" name="Bilde 5">
            <a:extLst>
              <a:ext uri="{FF2B5EF4-FFF2-40B4-BE49-F238E27FC236}">
                <a16:creationId xmlns:a16="http://schemas.microsoft.com/office/drawing/2014/main" id="{8B13EDA4-441B-4CC6-A77E-18F10BBDC405}"/>
              </a:ext>
            </a:extLst>
          </p:cNvPr>
          <p:cNvPicPr>
            <a:picLocks noChangeAspect="1"/>
          </p:cNvPicPr>
          <p:nvPr/>
        </p:nvPicPr>
        <p:blipFill rotWithShape="1">
          <a:blip r:embed="rId3">
            <a:extLst>
              <a:ext uri="{28A0092B-C50C-407E-A947-70E740481C1C}">
                <a14:useLocalDpi xmlns:a14="http://schemas.microsoft.com/office/drawing/2010/main" val="0"/>
              </a:ext>
            </a:extLst>
          </a:blip>
          <a:srcRect l="53937" r="19288"/>
          <a:stretch/>
        </p:blipFill>
        <p:spPr>
          <a:xfrm>
            <a:off x="360039" y="0"/>
            <a:ext cx="2553281" cy="6337598"/>
          </a:xfrm>
          <a:prstGeom prst="rect">
            <a:avLst/>
          </a:prstGeom>
        </p:spPr>
      </p:pic>
      <p:pic>
        <p:nvPicPr>
          <p:cNvPr id="7" name="Bilde 6">
            <a:extLst>
              <a:ext uri="{FF2B5EF4-FFF2-40B4-BE49-F238E27FC236}">
                <a16:creationId xmlns:a16="http://schemas.microsoft.com/office/drawing/2014/main" id="{E12F9FC0-AC07-44FF-A14E-014476683FA6}"/>
              </a:ext>
            </a:extLst>
          </p:cNvPr>
          <p:cNvPicPr>
            <a:picLocks noChangeAspect="1"/>
          </p:cNvPicPr>
          <p:nvPr/>
        </p:nvPicPr>
        <p:blipFill rotWithShape="1">
          <a:blip r:embed="rId4">
            <a:extLst>
              <a:ext uri="{28A0092B-C50C-407E-A947-70E740481C1C}">
                <a14:useLocalDpi xmlns:a14="http://schemas.microsoft.com/office/drawing/2010/main" val="0"/>
              </a:ext>
            </a:extLst>
          </a:blip>
          <a:srcRect l="34250" t="23931"/>
          <a:stretch/>
        </p:blipFill>
        <p:spPr>
          <a:xfrm>
            <a:off x="3456808" y="2435028"/>
            <a:ext cx="5075632" cy="3902570"/>
          </a:xfrm>
          <a:prstGeom prst="rect">
            <a:avLst/>
          </a:prstGeom>
        </p:spPr>
      </p:pic>
      <p:sp>
        <p:nvSpPr>
          <p:cNvPr id="2" name="Rektangel 1">
            <a:extLst>
              <a:ext uri="{FF2B5EF4-FFF2-40B4-BE49-F238E27FC236}">
                <a16:creationId xmlns:a16="http://schemas.microsoft.com/office/drawing/2014/main" id="{4F260B70-0C4F-4EB0-9B17-F0AF63B132E9}"/>
              </a:ext>
            </a:extLst>
          </p:cNvPr>
          <p:cNvSpPr/>
          <p:nvPr/>
        </p:nvSpPr>
        <p:spPr>
          <a:xfrm>
            <a:off x="3456808" y="1711007"/>
            <a:ext cx="4572000" cy="646331"/>
          </a:xfrm>
          <a:prstGeom prst="rect">
            <a:avLst/>
          </a:prstGeom>
        </p:spPr>
        <p:txBody>
          <a:bodyPr>
            <a:spAutoFit/>
          </a:bodyPr>
          <a:lstStyle/>
          <a:p>
            <a:r>
              <a:rPr lang="nb-NO" dirty="0"/>
              <a:t>Første gang elevene fikk hver sitt hardkokte egg, skapte stor gleder. </a:t>
            </a:r>
          </a:p>
        </p:txBody>
      </p:sp>
    </p:spTree>
    <p:extLst>
      <p:ext uri="{BB962C8B-B14F-4D97-AF65-F5344CB8AC3E}">
        <p14:creationId xmlns:p14="http://schemas.microsoft.com/office/powerpoint/2010/main" val="2607307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524328" y="193841"/>
            <a:ext cx="1259632" cy="838950"/>
          </a:xfrm>
          <a:prstGeom prst="rect">
            <a:avLst/>
          </a:prstGeom>
        </p:spPr>
      </p:pic>
      <p:sp>
        <p:nvSpPr>
          <p:cNvPr id="3" name="TekstSylinder 2">
            <a:extLst>
              <a:ext uri="{FF2B5EF4-FFF2-40B4-BE49-F238E27FC236}">
                <a16:creationId xmlns:a16="http://schemas.microsoft.com/office/drawing/2014/main" id="{84D4DA84-7DC2-46EE-BA00-9A7689F447FD}"/>
              </a:ext>
            </a:extLst>
          </p:cNvPr>
          <p:cNvSpPr txBox="1"/>
          <p:nvPr/>
        </p:nvSpPr>
        <p:spPr>
          <a:xfrm>
            <a:off x="476919" y="597367"/>
            <a:ext cx="6480720" cy="1200329"/>
          </a:xfrm>
          <a:prstGeom prst="rect">
            <a:avLst/>
          </a:prstGeom>
          <a:noFill/>
        </p:spPr>
        <p:txBody>
          <a:bodyPr wrap="square" rtlCol="0">
            <a:spAutoFit/>
          </a:bodyPr>
          <a:lstStyle/>
          <a:p>
            <a:r>
              <a:rPr lang="nb-NO" dirty="0"/>
              <a:t>Kjøkkenhagen har spinat, </a:t>
            </a:r>
            <a:r>
              <a:rPr lang="nb-NO" dirty="0" err="1"/>
              <a:t>sukuma</a:t>
            </a:r>
            <a:r>
              <a:rPr lang="nb-NO" dirty="0"/>
              <a:t> wiki, gulrøtter, tomater og nå har de også plantet to bananpalmer. </a:t>
            </a:r>
          </a:p>
          <a:p>
            <a:r>
              <a:rPr lang="nb-NO" dirty="0"/>
              <a:t>Noe av dette går til kaninene, resten bruker kokkene på kjøkkenet til mat for elevene. </a:t>
            </a:r>
          </a:p>
        </p:txBody>
      </p:sp>
      <p:sp>
        <p:nvSpPr>
          <p:cNvPr id="8" name="TekstSylinder 7">
            <a:extLst>
              <a:ext uri="{FF2B5EF4-FFF2-40B4-BE49-F238E27FC236}">
                <a16:creationId xmlns:a16="http://schemas.microsoft.com/office/drawing/2014/main" id="{BC0E43DB-F3C4-43B1-BC08-27122490CE40}"/>
              </a:ext>
            </a:extLst>
          </p:cNvPr>
          <p:cNvSpPr txBox="1"/>
          <p:nvPr/>
        </p:nvSpPr>
        <p:spPr>
          <a:xfrm>
            <a:off x="476919" y="5445224"/>
            <a:ext cx="7839245" cy="646331"/>
          </a:xfrm>
          <a:prstGeom prst="rect">
            <a:avLst/>
          </a:prstGeom>
          <a:noFill/>
        </p:spPr>
        <p:txBody>
          <a:bodyPr wrap="square" rtlCol="0">
            <a:spAutoFit/>
          </a:bodyPr>
          <a:lstStyle/>
          <a:p>
            <a:r>
              <a:rPr lang="nb-NO" dirty="0"/>
              <a:t>Pengegavene til «gården» (gjennomført januar 2018) har gitt viktige og varige resultater for elevene på internatskolen. </a:t>
            </a:r>
          </a:p>
        </p:txBody>
      </p:sp>
      <p:pic>
        <p:nvPicPr>
          <p:cNvPr id="4" name="Bilde 3">
            <a:extLst>
              <a:ext uri="{FF2B5EF4-FFF2-40B4-BE49-F238E27FC236}">
                <a16:creationId xmlns:a16="http://schemas.microsoft.com/office/drawing/2014/main" id="{5C61417B-8D6E-4102-8ADB-06F2EC2A78C6}"/>
              </a:ext>
            </a:extLst>
          </p:cNvPr>
          <p:cNvPicPr>
            <a:picLocks noChangeAspect="1"/>
          </p:cNvPicPr>
          <p:nvPr/>
        </p:nvPicPr>
        <p:blipFill>
          <a:blip r:embed="rId3"/>
          <a:stretch>
            <a:fillRect/>
          </a:stretch>
        </p:blipFill>
        <p:spPr>
          <a:xfrm>
            <a:off x="636691" y="1935350"/>
            <a:ext cx="7870618" cy="2987299"/>
          </a:xfrm>
          <a:prstGeom prst="rect">
            <a:avLst/>
          </a:prstGeom>
        </p:spPr>
      </p:pic>
    </p:spTree>
    <p:extLst>
      <p:ext uri="{BB962C8B-B14F-4D97-AF65-F5344CB8AC3E}">
        <p14:creationId xmlns:p14="http://schemas.microsoft.com/office/powerpoint/2010/main" val="4037090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4A432905-11FB-402D-AB7E-CD9C18BAF1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260648"/>
            <a:ext cx="4036172" cy="3027130"/>
          </a:xfrm>
          <a:prstGeom prst="rect">
            <a:avLst/>
          </a:prstGeom>
        </p:spPr>
      </p:pic>
      <p:pic>
        <p:nvPicPr>
          <p:cNvPr id="5" name="Bilde 4">
            <a:extLst>
              <a:ext uri="{FF2B5EF4-FFF2-40B4-BE49-F238E27FC236}">
                <a16:creationId xmlns:a16="http://schemas.microsoft.com/office/drawing/2014/main" id="{D6875DD0-F1A1-4403-8333-635A6553CDB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640286" y="548680"/>
            <a:ext cx="4067571" cy="2711714"/>
          </a:xfrm>
          <a:prstGeom prst="rect">
            <a:avLst/>
          </a:prstGeom>
        </p:spPr>
      </p:pic>
      <p:pic>
        <p:nvPicPr>
          <p:cNvPr id="7" name="Bilde 6">
            <a:extLst>
              <a:ext uri="{FF2B5EF4-FFF2-40B4-BE49-F238E27FC236}">
                <a16:creationId xmlns:a16="http://schemas.microsoft.com/office/drawing/2014/main" id="{ADE6A7AD-FFE0-4AEB-8BF6-AEB090EDD26A}"/>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82741" y="3638801"/>
            <a:ext cx="4005778" cy="2670519"/>
          </a:xfrm>
          <a:prstGeom prst="rect">
            <a:avLst/>
          </a:prstGeom>
        </p:spPr>
      </p:pic>
      <p:sp>
        <p:nvSpPr>
          <p:cNvPr id="10" name="TekstSylinder 9">
            <a:extLst>
              <a:ext uri="{FF2B5EF4-FFF2-40B4-BE49-F238E27FC236}">
                <a16:creationId xmlns:a16="http://schemas.microsoft.com/office/drawing/2014/main" id="{3E220AAE-DB96-41A5-A5C8-77D594864144}"/>
              </a:ext>
            </a:extLst>
          </p:cNvPr>
          <p:cNvSpPr txBox="1"/>
          <p:nvPr/>
        </p:nvSpPr>
        <p:spPr>
          <a:xfrm>
            <a:off x="436143" y="3269469"/>
            <a:ext cx="3930046" cy="369332"/>
          </a:xfrm>
          <a:prstGeom prst="rect">
            <a:avLst/>
          </a:prstGeom>
          <a:noFill/>
        </p:spPr>
        <p:txBody>
          <a:bodyPr wrap="square" rtlCol="0">
            <a:spAutoFit/>
          </a:bodyPr>
          <a:lstStyle/>
          <a:p>
            <a:pPr algn="ctr"/>
            <a:r>
              <a:rPr lang="nb-NO" dirty="0"/>
              <a:t>Før </a:t>
            </a:r>
          </a:p>
        </p:txBody>
      </p:sp>
      <p:sp>
        <p:nvSpPr>
          <p:cNvPr id="11" name="TekstSylinder 10">
            <a:extLst>
              <a:ext uri="{FF2B5EF4-FFF2-40B4-BE49-F238E27FC236}">
                <a16:creationId xmlns:a16="http://schemas.microsoft.com/office/drawing/2014/main" id="{8F040585-98E9-4767-8D3B-8DF471D3DE58}"/>
              </a:ext>
            </a:extLst>
          </p:cNvPr>
          <p:cNvSpPr txBox="1"/>
          <p:nvPr/>
        </p:nvSpPr>
        <p:spPr>
          <a:xfrm>
            <a:off x="4608885" y="3244334"/>
            <a:ext cx="4067571" cy="369332"/>
          </a:xfrm>
          <a:prstGeom prst="rect">
            <a:avLst/>
          </a:prstGeom>
          <a:noFill/>
        </p:spPr>
        <p:txBody>
          <a:bodyPr wrap="square" rtlCol="0">
            <a:spAutoFit/>
          </a:bodyPr>
          <a:lstStyle/>
          <a:p>
            <a:pPr algn="ctr"/>
            <a:r>
              <a:rPr lang="nb-NO" dirty="0"/>
              <a:t>Etter</a:t>
            </a:r>
          </a:p>
        </p:txBody>
      </p:sp>
      <p:sp>
        <p:nvSpPr>
          <p:cNvPr id="2" name="TekstSylinder 1">
            <a:extLst>
              <a:ext uri="{FF2B5EF4-FFF2-40B4-BE49-F238E27FC236}">
                <a16:creationId xmlns:a16="http://schemas.microsoft.com/office/drawing/2014/main" id="{5E433979-9BAF-4421-88C8-D98461D45890}"/>
              </a:ext>
            </a:extLst>
          </p:cNvPr>
          <p:cNvSpPr txBox="1"/>
          <p:nvPr/>
        </p:nvSpPr>
        <p:spPr>
          <a:xfrm>
            <a:off x="4640286" y="3638801"/>
            <a:ext cx="4036170" cy="923330"/>
          </a:xfrm>
          <a:prstGeom prst="rect">
            <a:avLst/>
          </a:prstGeom>
          <a:noFill/>
        </p:spPr>
        <p:txBody>
          <a:bodyPr wrap="square" rtlCol="0">
            <a:spAutoFit/>
          </a:bodyPr>
          <a:lstStyle/>
          <a:p>
            <a:r>
              <a:rPr lang="nb-NO" dirty="0"/>
              <a:t>Det gamle lageret ble rehabilitert til å bli rektors flotte kontor og vaktmannen sin bolig åpnet våren 2018.</a:t>
            </a:r>
          </a:p>
        </p:txBody>
      </p:sp>
    </p:spTree>
    <p:extLst>
      <p:ext uri="{BB962C8B-B14F-4D97-AF65-F5344CB8AC3E}">
        <p14:creationId xmlns:p14="http://schemas.microsoft.com/office/powerpoint/2010/main" val="987835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E88A085-288A-4308-9AAB-8471B8D6127B}"/>
              </a:ext>
            </a:extLst>
          </p:cNvPr>
          <p:cNvSpPr/>
          <p:nvPr/>
        </p:nvSpPr>
        <p:spPr>
          <a:xfrm>
            <a:off x="755576" y="1556792"/>
            <a:ext cx="763284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Bilde 2">
            <a:extLst>
              <a:ext uri="{FF2B5EF4-FFF2-40B4-BE49-F238E27FC236}">
                <a16:creationId xmlns:a16="http://schemas.microsoft.com/office/drawing/2014/main" id="{DFAEE177-C463-4D76-BF1B-60ABC4E17D4E}"/>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11560" y="260648"/>
            <a:ext cx="3383868" cy="2255912"/>
          </a:xfrm>
          <a:prstGeom prst="rect">
            <a:avLst/>
          </a:prstGeom>
        </p:spPr>
      </p:pic>
      <p:pic>
        <p:nvPicPr>
          <p:cNvPr id="6" name="Bilde 5">
            <a:extLst>
              <a:ext uri="{FF2B5EF4-FFF2-40B4-BE49-F238E27FC236}">
                <a16:creationId xmlns:a16="http://schemas.microsoft.com/office/drawing/2014/main" id="{478E3D68-56BE-42EF-A2AD-2CAAD265052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355976" y="272387"/>
            <a:ext cx="3383868" cy="2255912"/>
          </a:xfrm>
          <a:prstGeom prst="rect">
            <a:avLst/>
          </a:prstGeom>
        </p:spPr>
      </p:pic>
      <p:pic>
        <p:nvPicPr>
          <p:cNvPr id="8" name="Bilde 7">
            <a:extLst>
              <a:ext uri="{FF2B5EF4-FFF2-40B4-BE49-F238E27FC236}">
                <a16:creationId xmlns:a16="http://schemas.microsoft.com/office/drawing/2014/main" id="{9E4C472D-EA91-4ADC-88EC-AC6B9AD122B8}"/>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11560" y="3717032"/>
            <a:ext cx="3383868" cy="2255912"/>
          </a:xfrm>
          <a:prstGeom prst="rect">
            <a:avLst/>
          </a:prstGeom>
        </p:spPr>
      </p:pic>
      <p:pic>
        <p:nvPicPr>
          <p:cNvPr id="10" name="Bilde 9">
            <a:extLst>
              <a:ext uri="{FF2B5EF4-FFF2-40B4-BE49-F238E27FC236}">
                <a16:creationId xmlns:a16="http://schemas.microsoft.com/office/drawing/2014/main" id="{2811929D-80BF-4FAF-9E21-CB04E05FFD24}"/>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355976" y="3717470"/>
            <a:ext cx="3383868" cy="2255912"/>
          </a:xfrm>
          <a:prstGeom prst="rect">
            <a:avLst/>
          </a:prstGeom>
        </p:spPr>
      </p:pic>
      <p:sp>
        <p:nvSpPr>
          <p:cNvPr id="11" name="TekstSylinder 10">
            <a:extLst>
              <a:ext uri="{FF2B5EF4-FFF2-40B4-BE49-F238E27FC236}">
                <a16:creationId xmlns:a16="http://schemas.microsoft.com/office/drawing/2014/main" id="{03F36FFC-1504-4EE8-B57D-5D67E1F0ECBB}"/>
              </a:ext>
            </a:extLst>
          </p:cNvPr>
          <p:cNvSpPr txBox="1"/>
          <p:nvPr/>
        </p:nvSpPr>
        <p:spPr>
          <a:xfrm>
            <a:off x="611560" y="2636912"/>
            <a:ext cx="7159249" cy="646331"/>
          </a:xfrm>
          <a:prstGeom prst="rect">
            <a:avLst/>
          </a:prstGeom>
          <a:noFill/>
        </p:spPr>
        <p:txBody>
          <a:bodyPr wrap="square" rtlCol="0">
            <a:spAutoFit/>
          </a:bodyPr>
          <a:lstStyle/>
          <a:p>
            <a:r>
              <a:rPr lang="nb-NO" dirty="0"/>
              <a:t>Grunnarbeidet til hybelhus for ansatte ved internatskolen er ferdig. Andre byggetrinn fortsetter når finansiering er på plass november 2018.</a:t>
            </a:r>
          </a:p>
        </p:txBody>
      </p:sp>
    </p:spTree>
    <p:extLst>
      <p:ext uri="{BB962C8B-B14F-4D97-AF65-F5344CB8AC3E}">
        <p14:creationId xmlns:p14="http://schemas.microsoft.com/office/powerpoint/2010/main" val="1326326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03925A59-D888-4DD1-A201-B7E4BF1EC38C}"/>
              </a:ext>
            </a:extLst>
          </p:cNvPr>
          <p:cNvSpPr/>
          <p:nvPr/>
        </p:nvSpPr>
        <p:spPr>
          <a:xfrm>
            <a:off x="791580" y="1484784"/>
            <a:ext cx="763284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Bilde 3">
            <a:extLst>
              <a:ext uri="{FF2B5EF4-FFF2-40B4-BE49-F238E27FC236}">
                <a16:creationId xmlns:a16="http://schemas.microsoft.com/office/drawing/2014/main" id="{971A2D8B-91BC-4BEC-8E4D-237434C35F56}"/>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rot="16200000">
            <a:off x="38270" y="834735"/>
            <a:ext cx="3280236" cy="2186824"/>
          </a:xfrm>
          <a:prstGeom prst="rect">
            <a:avLst/>
          </a:prstGeom>
        </p:spPr>
      </p:pic>
      <p:pic>
        <p:nvPicPr>
          <p:cNvPr id="6" name="Bilde 5">
            <a:extLst>
              <a:ext uri="{FF2B5EF4-FFF2-40B4-BE49-F238E27FC236}">
                <a16:creationId xmlns:a16="http://schemas.microsoft.com/office/drawing/2014/main" id="{6366CFF4-3C23-41B5-ACE4-3A38E2C2AE3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rot="16200000">
            <a:off x="2508564" y="811917"/>
            <a:ext cx="3307619" cy="2205079"/>
          </a:xfrm>
          <a:prstGeom prst="rect">
            <a:avLst/>
          </a:prstGeom>
        </p:spPr>
      </p:pic>
      <p:pic>
        <p:nvPicPr>
          <p:cNvPr id="8" name="Bilde 7">
            <a:extLst>
              <a:ext uri="{FF2B5EF4-FFF2-40B4-BE49-F238E27FC236}">
                <a16:creationId xmlns:a16="http://schemas.microsoft.com/office/drawing/2014/main" id="{FDF9F2D2-D7AB-46CD-BCD1-BED766300C0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49915" y="3789040"/>
            <a:ext cx="3815916" cy="2543944"/>
          </a:xfrm>
          <a:prstGeom prst="rect">
            <a:avLst/>
          </a:prstGeom>
        </p:spPr>
      </p:pic>
      <p:pic>
        <p:nvPicPr>
          <p:cNvPr id="10" name="Bilde 9">
            <a:extLst>
              <a:ext uri="{FF2B5EF4-FFF2-40B4-BE49-F238E27FC236}">
                <a16:creationId xmlns:a16="http://schemas.microsoft.com/office/drawing/2014/main" id="{F7D6E20F-4C32-4687-B671-588E385FB074}"/>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578690" y="3789040"/>
            <a:ext cx="3391926" cy="2543944"/>
          </a:xfrm>
          <a:prstGeom prst="rect">
            <a:avLst/>
          </a:prstGeom>
        </p:spPr>
      </p:pic>
      <p:sp>
        <p:nvSpPr>
          <p:cNvPr id="2" name="TekstSylinder 1">
            <a:extLst>
              <a:ext uri="{FF2B5EF4-FFF2-40B4-BE49-F238E27FC236}">
                <a16:creationId xmlns:a16="http://schemas.microsoft.com/office/drawing/2014/main" id="{5E7B6EDD-26CA-462E-92A9-76B1C80601F8}"/>
              </a:ext>
            </a:extLst>
          </p:cNvPr>
          <p:cNvSpPr txBox="1"/>
          <p:nvPr/>
        </p:nvSpPr>
        <p:spPr>
          <a:xfrm>
            <a:off x="5508104" y="692696"/>
            <a:ext cx="2772308" cy="1754326"/>
          </a:xfrm>
          <a:prstGeom prst="rect">
            <a:avLst/>
          </a:prstGeom>
          <a:noFill/>
        </p:spPr>
        <p:txBody>
          <a:bodyPr wrap="square" rtlCol="0">
            <a:spAutoFit/>
          </a:bodyPr>
          <a:lstStyle/>
          <a:p>
            <a:r>
              <a:rPr lang="nb-NO" dirty="0"/>
              <a:t>Skoleuniformer, sko, treningsdresser, skolebøker og personlige forundringspakker er noe av alt det skolene også har bidratt med de siste årene. </a:t>
            </a:r>
          </a:p>
        </p:txBody>
      </p:sp>
    </p:spTree>
    <p:extLst>
      <p:ext uri="{BB962C8B-B14F-4D97-AF65-F5344CB8AC3E}">
        <p14:creationId xmlns:p14="http://schemas.microsoft.com/office/powerpoint/2010/main" val="1734186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6E7DB0E6-5ACE-44CC-B005-CAF22AB2E887}"/>
              </a:ext>
            </a:extLst>
          </p:cNvPr>
          <p:cNvSpPr/>
          <p:nvPr/>
        </p:nvSpPr>
        <p:spPr>
          <a:xfrm>
            <a:off x="827584" y="4149080"/>
            <a:ext cx="763284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 name="Bilde 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208541" y="0"/>
            <a:ext cx="4731990" cy="6309320"/>
          </a:xfrm>
          <a:prstGeom prst="rect">
            <a:avLst/>
          </a:prstGeom>
        </p:spPr>
      </p:pic>
      <p:sp>
        <p:nvSpPr>
          <p:cNvPr id="5" name="Rektangel 4">
            <a:extLst>
              <a:ext uri="{FF2B5EF4-FFF2-40B4-BE49-F238E27FC236}">
                <a16:creationId xmlns:a16="http://schemas.microsoft.com/office/drawing/2014/main" id="{A734121D-1F2C-4D7A-B85E-BC2CC0417EB9}"/>
              </a:ext>
            </a:extLst>
          </p:cNvPr>
          <p:cNvSpPr/>
          <p:nvPr/>
        </p:nvSpPr>
        <p:spPr>
          <a:xfrm>
            <a:off x="7452320" y="213947"/>
            <a:ext cx="1080120"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Bilde 3">
            <a:extLst>
              <a:ext uri="{FF2B5EF4-FFF2-40B4-BE49-F238E27FC236}">
                <a16:creationId xmlns:a16="http://schemas.microsoft.com/office/drawing/2014/main" id="{A604EB8C-8B36-4242-8169-15E057A724C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524328" y="154512"/>
            <a:ext cx="1259632" cy="838950"/>
          </a:xfrm>
          <a:prstGeom prst="rect">
            <a:avLst/>
          </a:prstGeom>
        </p:spPr>
      </p:pic>
    </p:spTree>
    <p:extLst>
      <p:ext uri="{BB962C8B-B14F-4D97-AF65-F5344CB8AC3E}">
        <p14:creationId xmlns:p14="http://schemas.microsoft.com/office/powerpoint/2010/main" val="3799461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17848" y="1268760"/>
            <a:ext cx="7596336" cy="5064224"/>
          </a:xfrm>
          <a:prstGeom prst="rect">
            <a:avLst/>
          </a:prstGeom>
        </p:spPr>
      </p:pic>
      <p:sp>
        <p:nvSpPr>
          <p:cNvPr id="5" name="Rektangel 4">
            <a:extLst>
              <a:ext uri="{FF2B5EF4-FFF2-40B4-BE49-F238E27FC236}">
                <a16:creationId xmlns:a16="http://schemas.microsoft.com/office/drawing/2014/main" id="{63DC91FD-343A-44AD-A846-64A531CE0FB1}"/>
              </a:ext>
            </a:extLst>
          </p:cNvPr>
          <p:cNvSpPr/>
          <p:nvPr/>
        </p:nvSpPr>
        <p:spPr>
          <a:xfrm>
            <a:off x="7164288" y="152717"/>
            <a:ext cx="1080120"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Bilde 3">
            <a:extLst>
              <a:ext uri="{FF2B5EF4-FFF2-40B4-BE49-F238E27FC236}">
                <a16:creationId xmlns:a16="http://schemas.microsoft.com/office/drawing/2014/main" id="{F452B435-24E0-4CD4-9957-22EF512379B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52320" y="213947"/>
            <a:ext cx="1259632" cy="838950"/>
          </a:xfrm>
          <a:prstGeom prst="rect">
            <a:avLst/>
          </a:prstGeom>
        </p:spPr>
      </p:pic>
    </p:spTree>
    <p:extLst>
      <p:ext uri="{BB962C8B-B14F-4D97-AF65-F5344CB8AC3E}">
        <p14:creationId xmlns:p14="http://schemas.microsoft.com/office/powerpoint/2010/main" val="3969458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4F4B66AB-0E2C-4070-89A1-69BEEE1EB17E}"/>
              </a:ext>
            </a:extLst>
          </p:cNvPr>
          <p:cNvSpPr/>
          <p:nvPr/>
        </p:nvSpPr>
        <p:spPr>
          <a:xfrm>
            <a:off x="899592" y="4221088"/>
            <a:ext cx="763284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Bilde 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192209" y="24428"/>
            <a:ext cx="4248472" cy="6309320"/>
          </a:xfrm>
          <a:prstGeom prst="rect">
            <a:avLst/>
          </a:prstGeom>
        </p:spPr>
      </p:pic>
      <p:sp>
        <p:nvSpPr>
          <p:cNvPr id="5" name="Rektangel 4">
            <a:extLst>
              <a:ext uri="{FF2B5EF4-FFF2-40B4-BE49-F238E27FC236}">
                <a16:creationId xmlns:a16="http://schemas.microsoft.com/office/drawing/2014/main" id="{962B5B97-C64F-4709-945B-14A9FD1DF0B6}"/>
              </a:ext>
            </a:extLst>
          </p:cNvPr>
          <p:cNvSpPr/>
          <p:nvPr/>
        </p:nvSpPr>
        <p:spPr>
          <a:xfrm>
            <a:off x="7494871" y="154512"/>
            <a:ext cx="1080120"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Bilde 3">
            <a:extLst>
              <a:ext uri="{FF2B5EF4-FFF2-40B4-BE49-F238E27FC236}">
                <a16:creationId xmlns:a16="http://schemas.microsoft.com/office/drawing/2014/main" id="{68C6CAF6-01A4-4C1F-8632-4F3471795CD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524328" y="154512"/>
            <a:ext cx="1259632" cy="838950"/>
          </a:xfrm>
          <a:prstGeom prst="rect">
            <a:avLst/>
          </a:prstGeom>
        </p:spPr>
      </p:pic>
    </p:spTree>
    <p:extLst>
      <p:ext uri="{BB962C8B-B14F-4D97-AF65-F5344CB8AC3E}">
        <p14:creationId xmlns:p14="http://schemas.microsoft.com/office/powerpoint/2010/main" val="3791373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73832" y="1268760"/>
            <a:ext cx="7596336" cy="5064224"/>
          </a:xfrm>
          <a:prstGeom prst="rect">
            <a:avLst/>
          </a:prstGeom>
        </p:spPr>
      </p:pic>
      <p:sp>
        <p:nvSpPr>
          <p:cNvPr id="5" name="Rektangel 4">
            <a:extLst>
              <a:ext uri="{FF2B5EF4-FFF2-40B4-BE49-F238E27FC236}">
                <a16:creationId xmlns:a16="http://schemas.microsoft.com/office/drawing/2014/main" id="{293E4A45-B1C2-4C3A-8C82-902CF707D832}"/>
              </a:ext>
            </a:extLst>
          </p:cNvPr>
          <p:cNvSpPr/>
          <p:nvPr/>
        </p:nvSpPr>
        <p:spPr>
          <a:xfrm>
            <a:off x="7103275" y="154512"/>
            <a:ext cx="1080120"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Bilde 3">
            <a:extLst>
              <a:ext uri="{FF2B5EF4-FFF2-40B4-BE49-F238E27FC236}">
                <a16:creationId xmlns:a16="http://schemas.microsoft.com/office/drawing/2014/main" id="{56EF7BF0-8520-49CC-B7B5-48FF0A6FCB9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524328" y="154512"/>
            <a:ext cx="1259632" cy="838950"/>
          </a:xfrm>
          <a:prstGeom prst="rect">
            <a:avLst/>
          </a:prstGeom>
        </p:spPr>
      </p:pic>
    </p:spTree>
    <p:extLst>
      <p:ext uri="{BB962C8B-B14F-4D97-AF65-F5344CB8AC3E}">
        <p14:creationId xmlns:p14="http://schemas.microsoft.com/office/powerpoint/2010/main" val="1937823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0118B184-1724-477D-82F5-BF9EE6A0A0B7}"/>
              </a:ext>
            </a:extLst>
          </p:cNvPr>
          <p:cNvSpPr/>
          <p:nvPr/>
        </p:nvSpPr>
        <p:spPr>
          <a:xfrm>
            <a:off x="899592" y="4221088"/>
            <a:ext cx="763284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ktangel 8"/>
          <p:cNvSpPr/>
          <p:nvPr/>
        </p:nvSpPr>
        <p:spPr>
          <a:xfrm>
            <a:off x="7308304" y="27384"/>
            <a:ext cx="1008112" cy="737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FFFFFF"/>
              </a:solidFill>
            </a:endParaRPr>
          </a:p>
        </p:txBody>
      </p:sp>
      <p:pic>
        <p:nvPicPr>
          <p:cNvPr id="5" name="Bilde 4">
            <a:extLst>
              <a:ext uri="{FF2B5EF4-FFF2-40B4-BE49-F238E27FC236}">
                <a16:creationId xmlns:a16="http://schemas.microsoft.com/office/drawing/2014/main" id="{D04DC4CE-7372-4A1D-98ED-8B591BF38479}"/>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123728" y="8992"/>
            <a:ext cx="4725246" cy="6300328"/>
          </a:xfrm>
          <a:prstGeom prst="rect">
            <a:avLst/>
          </a:prstGeom>
        </p:spPr>
      </p:pic>
      <p:pic>
        <p:nvPicPr>
          <p:cNvPr id="6" name="Bilde 5">
            <a:extLst>
              <a:ext uri="{FF2B5EF4-FFF2-40B4-BE49-F238E27FC236}">
                <a16:creationId xmlns:a16="http://schemas.microsoft.com/office/drawing/2014/main" id="{BA63D638-F7D5-4BFF-903D-9D36AF71213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524328" y="193841"/>
            <a:ext cx="1259632" cy="838950"/>
          </a:xfrm>
          <a:prstGeom prst="rect">
            <a:avLst/>
          </a:prstGeom>
        </p:spPr>
      </p:pic>
    </p:spTree>
    <p:extLst>
      <p:ext uri="{BB962C8B-B14F-4D97-AF65-F5344CB8AC3E}">
        <p14:creationId xmlns:p14="http://schemas.microsoft.com/office/powerpoint/2010/main" val="500419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8FEE224-1DE3-4DA9-A143-868D8A772BB1}"/>
              </a:ext>
            </a:extLst>
          </p:cNvPr>
          <p:cNvSpPr/>
          <p:nvPr/>
        </p:nvSpPr>
        <p:spPr>
          <a:xfrm>
            <a:off x="7164288" y="172551"/>
            <a:ext cx="1080120"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Bilde 3">
            <a:extLst>
              <a:ext uri="{FF2B5EF4-FFF2-40B4-BE49-F238E27FC236}">
                <a16:creationId xmlns:a16="http://schemas.microsoft.com/office/drawing/2014/main" id="{DCC987D5-A217-43AC-9C7F-BB80AB8FAEAA}"/>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524328" y="154512"/>
            <a:ext cx="1259632" cy="838950"/>
          </a:xfrm>
          <a:prstGeom prst="rect">
            <a:avLst/>
          </a:prstGeom>
        </p:spPr>
      </p:pic>
      <p:pic>
        <p:nvPicPr>
          <p:cNvPr id="6" name="Bilde 5">
            <a:extLst>
              <a:ext uri="{FF2B5EF4-FFF2-40B4-BE49-F238E27FC236}">
                <a16:creationId xmlns:a16="http://schemas.microsoft.com/office/drawing/2014/main" id="{9B2CED4A-4371-4C5B-B474-0E050DC6607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83568" y="1134310"/>
            <a:ext cx="7560840" cy="5175010"/>
          </a:xfrm>
          <a:prstGeom prst="rect">
            <a:avLst/>
          </a:prstGeom>
        </p:spPr>
      </p:pic>
    </p:spTree>
    <p:extLst>
      <p:ext uri="{BB962C8B-B14F-4D97-AF65-F5344CB8AC3E}">
        <p14:creationId xmlns:p14="http://schemas.microsoft.com/office/powerpoint/2010/main" val="3479177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48072" y="1149085"/>
            <a:ext cx="7740352" cy="5160235"/>
          </a:xfrm>
          <a:prstGeom prst="rect">
            <a:avLst/>
          </a:prstGeom>
        </p:spPr>
      </p:pic>
      <p:sp>
        <p:nvSpPr>
          <p:cNvPr id="5" name="Rektangel 4">
            <a:extLst>
              <a:ext uri="{FF2B5EF4-FFF2-40B4-BE49-F238E27FC236}">
                <a16:creationId xmlns:a16="http://schemas.microsoft.com/office/drawing/2014/main" id="{78FEE224-1DE3-4DA9-A143-868D8A772BB1}"/>
              </a:ext>
            </a:extLst>
          </p:cNvPr>
          <p:cNvSpPr/>
          <p:nvPr/>
        </p:nvSpPr>
        <p:spPr>
          <a:xfrm>
            <a:off x="7164288" y="172551"/>
            <a:ext cx="1080120"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Bilde 3">
            <a:extLst>
              <a:ext uri="{FF2B5EF4-FFF2-40B4-BE49-F238E27FC236}">
                <a16:creationId xmlns:a16="http://schemas.microsoft.com/office/drawing/2014/main" id="{DCC987D5-A217-43AC-9C7F-BB80AB8FAEA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524328" y="154512"/>
            <a:ext cx="1259632" cy="838950"/>
          </a:xfrm>
          <a:prstGeom prst="rect">
            <a:avLst/>
          </a:prstGeom>
        </p:spPr>
      </p:pic>
    </p:spTree>
    <p:extLst>
      <p:ext uri="{BB962C8B-B14F-4D97-AF65-F5344CB8AC3E}">
        <p14:creationId xmlns:p14="http://schemas.microsoft.com/office/powerpoint/2010/main" val="749469555"/>
      </p:ext>
    </p:extLst>
  </p:cSld>
  <p:clrMapOvr>
    <a:masterClrMapping/>
  </p:clrMapOvr>
</p:sld>
</file>

<file path=ppt/theme/theme1.xml><?xml version="1.0" encoding="utf-8"?>
<a:theme xmlns:a="http://schemas.openxmlformats.org/drawingml/2006/main" name="Egendefinert utform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kt">
  <a:themeElements>
    <a:clrScheme name="Retrospek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k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TC101859868[[fn=Varme]]</Template>
  <TotalTime>6318</TotalTime>
  <Words>641</Words>
  <Application>Microsoft Office PowerPoint</Application>
  <PresentationFormat>Skjermfremvisning (4:3)</PresentationFormat>
  <Paragraphs>48</Paragraphs>
  <Slides>27</Slides>
  <Notes>0</Notes>
  <HiddenSlides>0</HiddenSlides>
  <MMClips>0</MMClips>
  <ScaleCrop>false</ScaleCrop>
  <HeadingPairs>
    <vt:vector size="6" baseType="variant">
      <vt:variant>
        <vt:lpstr>Brukte skrifter</vt:lpstr>
      </vt:variant>
      <vt:variant>
        <vt:i4>4</vt:i4>
      </vt:variant>
      <vt:variant>
        <vt:lpstr>Tema</vt:lpstr>
      </vt:variant>
      <vt:variant>
        <vt:i4>2</vt:i4>
      </vt:variant>
      <vt:variant>
        <vt:lpstr>Lysbildetitler</vt:lpstr>
      </vt:variant>
      <vt:variant>
        <vt:i4>27</vt:i4>
      </vt:variant>
    </vt:vector>
  </HeadingPairs>
  <TitlesOfParts>
    <vt:vector size="33" baseType="lpstr">
      <vt:lpstr>Arial</vt:lpstr>
      <vt:lpstr>Calibri</vt:lpstr>
      <vt:lpstr>Calibri Light</vt:lpstr>
      <vt:lpstr>Times New Roman</vt:lpstr>
      <vt:lpstr>Egendefinert utforming</vt:lpstr>
      <vt:lpstr>Retrospekt</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Deaf Aid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Deaf Aid – Hallingdals egen bistandsorganisasjon</dc:title>
  <dc:creator>Marit B. Kolstadbråten</dc:creator>
  <cp:lastModifiedBy>Marit</cp:lastModifiedBy>
  <cp:revision>339</cp:revision>
  <dcterms:created xsi:type="dcterms:W3CDTF">2011-11-19T16:06:43Z</dcterms:created>
  <dcterms:modified xsi:type="dcterms:W3CDTF">2018-10-15T19:32:52Z</dcterms:modified>
</cp:coreProperties>
</file>